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258" r:id="rId4"/>
    <p:sldId id="260" r:id="rId5"/>
    <p:sldId id="261" r:id="rId6"/>
    <p:sldId id="272" r:id="rId7"/>
    <p:sldId id="263" r:id="rId8"/>
    <p:sldId id="264" r:id="rId9"/>
    <p:sldId id="265" r:id="rId10"/>
    <p:sldId id="267" r:id="rId11"/>
    <p:sldId id="275" r:id="rId12"/>
    <p:sldId id="276" r:id="rId13"/>
    <p:sldId id="28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627C3E7-450E-57B0-A94A-9CD1E65C5026}"/>
              </a:ext>
            </a:extLst>
          </p:cNvPr>
          <p:cNvGrpSpPr/>
          <p:nvPr/>
        </p:nvGrpSpPr>
        <p:grpSpPr>
          <a:xfrm>
            <a:off x="0" y="16976"/>
            <a:ext cx="9144000" cy="6858000"/>
            <a:chOff x="1" y="0"/>
            <a:chExt cx="9144000" cy="6858000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F07678E8-AF3F-7935-9DD5-8F06BCC957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9144000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6" descr="C:\Users\HP2\Desktop\лого.jpg">
              <a:extLst>
                <a:ext uri="{FF2B5EF4-FFF2-40B4-BE49-F238E27FC236}">
                  <a16:creationId xmlns:a16="http://schemas.microsoft.com/office/drawing/2014/main" id="{C61C8F08-47D3-EE16-222F-B9B7F1E1F6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01613"/>
              <a:ext cx="407988" cy="463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2831" y="829099"/>
            <a:ext cx="7018338" cy="138152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при проведении работ на высоте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65"/>
          <a:stretch/>
        </p:blipFill>
        <p:spPr bwMode="auto">
          <a:xfrm>
            <a:off x="-557394" y="2357586"/>
            <a:ext cx="9716892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0520932-4A14-4E05-9913-4CBFDC888823}"/>
              </a:ext>
            </a:extLst>
          </p:cNvPr>
          <p:cNvSpPr txBox="1">
            <a:spLocks/>
          </p:cNvSpPr>
          <p:nvPr/>
        </p:nvSpPr>
        <p:spPr>
          <a:xfrm>
            <a:off x="2339752" y="0"/>
            <a:ext cx="6819746" cy="682139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ННОУ ДПО «Учебно-производственный центр энергетики»</a:t>
            </a:r>
          </a:p>
        </p:txBody>
      </p:sp>
    </p:spTree>
    <p:extLst>
      <p:ext uri="{BB962C8B-B14F-4D97-AF65-F5344CB8AC3E}">
        <p14:creationId xmlns:p14="http://schemas.microsoft.com/office/powerpoint/2010/main" val="72208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E9A1F48-6966-34E4-D1FF-DF56102B16B0}"/>
              </a:ext>
            </a:extLst>
          </p:cNvPr>
          <p:cNvGrpSpPr/>
          <p:nvPr/>
        </p:nvGrpSpPr>
        <p:grpSpPr>
          <a:xfrm>
            <a:off x="0" y="-28226"/>
            <a:ext cx="9144000" cy="6858000"/>
            <a:chOff x="1" y="0"/>
            <a:chExt cx="9144000" cy="6858000"/>
          </a:xfrm>
        </p:grpSpPr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527791FF-8E80-2D8B-D961-1C5FEC3A39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9144000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6" descr="C:\Users\HP2\Desktop\лого.jpg">
              <a:extLst>
                <a:ext uri="{FF2B5EF4-FFF2-40B4-BE49-F238E27FC236}">
                  <a16:creationId xmlns:a16="http://schemas.microsoft.com/office/drawing/2014/main" id="{74BAA33F-0AEE-8079-EE07-F1AC3D838B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01613"/>
              <a:ext cx="407988" cy="463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2667472" cy="266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454" y="3645024"/>
            <a:ext cx="2680872" cy="268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45024"/>
            <a:ext cx="2741290" cy="274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0629" y="1684155"/>
            <a:ext cx="23762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Зажим на гибкой анкерной линии</a:t>
            </a:r>
          </a:p>
          <a:p>
            <a:endParaRPr lang="ru-RU" dirty="0"/>
          </a:p>
          <a:p>
            <a:r>
              <a:rPr lang="ru-RU" sz="1600" dirty="0"/>
              <a:t>ТР ТС 019/2011</a:t>
            </a:r>
          </a:p>
          <a:p>
            <a:r>
              <a:rPr lang="ru-RU" sz="1600" dirty="0"/>
              <a:t>ГОСТ Р ЕН 353-2-2007</a:t>
            </a:r>
          </a:p>
          <a:p>
            <a:r>
              <a:rPr lang="ru-RU" dirty="0"/>
              <a:t>Длина 100 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03326" y="1706969"/>
            <a:ext cx="217312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Анкерный пост столбик</a:t>
            </a:r>
          </a:p>
          <a:p>
            <a:endParaRPr lang="ru-RU" dirty="0"/>
          </a:p>
          <a:p>
            <a:r>
              <a:rPr lang="ru-RU" sz="1400" dirty="0"/>
              <a:t>ТР ТС 019/2011</a:t>
            </a:r>
          </a:p>
          <a:p>
            <a:r>
              <a:rPr lang="ru-RU" sz="1400" dirty="0"/>
              <a:t>ГОСТ EN 795-2014 (класс А)</a:t>
            </a:r>
          </a:p>
          <a:p>
            <a:r>
              <a:rPr lang="ru-RU" sz="1400" dirty="0"/>
              <a:t>ГОСТ EN/TS 16415-2015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772816"/>
            <a:ext cx="263245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Страховочная привязь</a:t>
            </a:r>
          </a:p>
          <a:p>
            <a:endParaRPr lang="ru-RU" dirty="0"/>
          </a:p>
          <a:p>
            <a:r>
              <a:rPr lang="ru-RU" dirty="0"/>
              <a:t>ТР ТС 019/2011</a:t>
            </a:r>
          </a:p>
          <a:p>
            <a:r>
              <a:rPr lang="ru-RU" sz="1600" dirty="0"/>
              <a:t>ГОСТ Р ЕН 361-2008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131840" y="1556792"/>
            <a:ext cx="0" cy="4769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084168" y="1556792"/>
            <a:ext cx="0" cy="4896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5774D259-27F9-5304-283D-DEC7FFA11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253" y="-53854"/>
            <a:ext cx="6766594" cy="53551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СИЗ для работ на фасадной люльке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91680" y="2515250"/>
            <a:ext cx="5976664" cy="22467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</a:rPr>
              <a:t>Запрещается страховаться стропом за конструкции фасадной люльки, в качестве точки страховки применять анкерные устройства</a:t>
            </a:r>
          </a:p>
        </p:txBody>
      </p:sp>
    </p:spTree>
    <p:extLst>
      <p:ext uri="{BB962C8B-B14F-4D97-AF65-F5344CB8AC3E}">
        <p14:creationId xmlns:p14="http://schemas.microsoft.com/office/powerpoint/2010/main" val="247760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CD302-4945-7D81-B694-334CBA770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9470AB7-5623-62DA-A4DC-1424AAFC379A}"/>
              </a:ext>
            </a:extLst>
          </p:cNvPr>
          <p:cNvGrpSpPr/>
          <p:nvPr/>
        </p:nvGrpSpPr>
        <p:grpSpPr>
          <a:xfrm>
            <a:off x="0" y="-28226"/>
            <a:ext cx="9144000" cy="6858000"/>
            <a:chOff x="1" y="0"/>
            <a:chExt cx="9144000" cy="6858000"/>
          </a:xfrm>
        </p:grpSpPr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D4D4CE66-7B82-3A12-15BE-806553E164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9144000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6" descr="C:\Users\HP2\Desktop\лого.jpg">
              <a:extLst>
                <a:ext uri="{FF2B5EF4-FFF2-40B4-BE49-F238E27FC236}">
                  <a16:creationId xmlns:a16="http://schemas.microsoft.com/office/drawing/2014/main" id="{A8030B34-76E6-7FAF-4B06-9CB4BF2ED1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01613"/>
              <a:ext cx="407988" cy="463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5A979A1F-2C84-FF83-DDC1-48A6711C3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-206089"/>
            <a:ext cx="8534400" cy="75895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Требования к порядку обучения</a:t>
            </a:r>
          </a:p>
        </p:txBody>
      </p:sp>
      <p:sp>
        <p:nvSpPr>
          <p:cNvPr id="15" name="Заголовок 11">
            <a:extLst>
              <a:ext uri="{FF2B5EF4-FFF2-40B4-BE49-F238E27FC236}">
                <a16:creationId xmlns:a16="http://schemas.microsoft.com/office/drawing/2014/main" id="{8F4BD113-4E16-EB7C-4159-DBB14092E45F}"/>
              </a:ext>
            </a:extLst>
          </p:cNvPr>
          <p:cNvSpPr txBox="1">
            <a:spLocks/>
          </p:cNvSpPr>
          <p:nvPr/>
        </p:nvSpPr>
        <p:spPr>
          <a:xfrm>
            <a:off x="337788" y="1628800"/>
            <a:ext cx="8534400" cy="410445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tx1"/>
                </a:solidFill>
              </a:rPr>
              <a:t>Обучение работников безопасным методам и приемам выполнения работ на высоте (в том числе практическим навыкам применения соответствующих СИЗ, их осмотра до и после использования) в заочной форме, а также исключительно с использованием электронного обучения и дистанционных технологий, проведение практических занятий по освоению безопасных методов и приемов выполнения работ на высоте, а также прохождение стажировки в режиме самоподготовки работником </a:t>
            </a:r>
          </a:p>
          <a:p>
            <a:r>
              <a:rPr lang="ru-RU" sz="2800" b="1" u="sng" dirty="0">
                <a:solidFill>
                  <a:srgbClr val="FF0000"/>
                </a:solidFill>
              </a:rPr>
              <a:t>НЕ ДОПУСКАЕТСЯ</a:t>
            </a:r>
          </a:p>
        </p:txBody>
      </p:sp>
    </p:spTree>
    <p:extLst>
      <p:ext uri="{BB962C8B-B14F-4D97-AF65-F5344CB8AC3E}">
        <p14:creationId xmlns:p14="http://schemas.microsoft.com/office/powerpoint/2010/main" val="362088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89C8B-680F-497F-9A92-FA3A2070B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95B6DF9-0FAC-0F19-E715-5A20A953B22F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26727" y="-7815"/>
            <a:chExt cx="9144000" cy="6858000"/>
          </a:xfrm>
        </p:grpSpPr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E5C44F9D-C77F-DAFE-8011-6AA5FBA982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27" y="-7815"/>
              <a:ext cx="9144000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6" descr="C:\Users\HP2\Desktop\лого.jpg">
              <a:extLst>
                <a:ext uri="{FF2B5EF4-FFF2-40B4-BE49-F238E27FC236}">
                  <a16:creationId xmlns:a16="http://schemas.microsoft.com/office/drawing/2014/main" id="{9782684B-036B-E129-9D5A-D8C7DF75F6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01" y="165572"/>
              <a:ext cx="407988" cy="463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Заголовок 11">
            <a:extLst>
              <a:ext uri="{FF2B5EF4-FFF2-40B4-BE49-F238E27FC236}">
                <a16:creationId xmlns:a16="http://schemas.microsoft.com/office/drawing/2014/main" id="{4EBBF198-FE39-BE8C-4DC5-328B5889031D}"/>
              </a:ext>
            </a:extLst>
          </p:cNvPr>
          <p:cNvSpPr txBox="1">
            <a:spLocks/>
          </p:cNvSpPr>
          <p:nvPr/>
        </p:nvSpPr>
        <p:spPr>
          <a:xfrm>
            <a:off x="304800" y="1090988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00B050"/>
                </a:solidFill>
              </a:rPr>
              <a:t>БЕЗОПАСНОЙ ВАМ РАБОТЫ!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DFD879-E7C9-ED88-0E81-33E2B84A7CE7}"/>
              </a:ext>
            </a:extLst>
          </p:cNvPr>
          <p:cNvSpPr txBox="1">
            <a:spLocks/>
          </p:cNvSpPr>
          <p:nvPr/>
        </p:nvSpPr>
        <p:spPr>
          <a:xfrm>
            <a:off x="2339752" y="0"/>
            <a:ext cx="6819746" cy="682139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ННОУ ДПО «Учебно-производственный центр энергетики»</a:t>
            </a:r>
          </a:p>
        </p:txBody>
      </p:sp>
      <p:pic>
        <p:nvPicPr>
          <p:cNvPr id="5" name="Рисунок 4" descr="Изображение выглядит как Графика, снимок экрана, символ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B043B86-467C-EBF6-4C66-8AF2565159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552" y="2940928"/>
            <a:ext cx="2166568" cy="2166568"/>
          </a:xfrm>
          <a:prstGeom prst="rect">
            <a:avLst/>
          </a:prstGeom>
        </p:spPr>
      </p:pic>
      <p:pic>
        <p:nvPicPr>
          <p:cNvPr id="6" name="Picture 3" descr="C:\Users\Евгений\Desktop\Владивосток\фото\для презентации\IMG_20230912_100812.jpg">
            <a:extLst>
              <a:ext uri="{FF2B5EF4-FFF2-40B4-BE49-F238E27FC236}">
                <a16:creationId xmlns:a16="http://schemas.microsoft.com/office/drawing/2014/main" id="{B1B02429-5982-054F-D84E-60E329ECD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771336"/>
            <a:ext cx="2322258" cy="345638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ADDA497E-1817-D968-77C4-2D33F7AE9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0396" y="2814252"/>
            <a:ext cx="2190116" cy="352330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473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2\Desktop\командировки\волжский МЭИ\задник презентац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47256" y="0"/>
            <a:ext cx="6696744" cy="56207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Учебно-производственные мастерские</a:t>
            </a:r>
          </a:p>
        </p:txBody>
      </p:sp>
      <p:pic>
        <p:nvPicPr>
          <p:cNvPr id="25" name="Picture 3" descr="C:\Users\Евгений\Desktop\Владивосток\фото\для презентации\IMG_20230912_10081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850057"/>
            <a:ext cx="2322258" cy="3096344"/>
          </a:xfrm>
          <a:prstGeom prst="rect">
            <a:avLst/>
          </a:prstGeom>
          <a:ln>
            <a:noFill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0" y="836712"/>
            <a:ext cx="529208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Учебный высотно-тренировочный полигон</a:t>
            </a:r>
          </a:p>
        </p:txBody>
      </p:sp>
      <p:pic>
        <p:nvPicPr>
          <p:cNvPr id="27" name="Picture 3" descr="C:\Users\Евгений\Desktop\Владивосток\фото\IMG_20230907_100843_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7145" y="4146426"/>
            <a:ext cx="2880320" cy="216024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340768"/>
            <a:ext cx="5400600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Высота полигона 9 метров с 12 тренировочными зонами:</a:t>
            </a:r>
          </a:p>
          <a:p>
            <a:pPr marL="285750" lvl="0" indent="-285750" algn="l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Вертикальная лестница, состоящая из двух сегментов;</a:t>
            </a:r>
          </a:p>
          <a:p>
            <a:pPr marL="285750" lvl="0" indent="-285750" algn="l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Маршевая лестница на два этажа с уклоном 75 гр.</a:t>
            </a:r>
          </a:p>
          <a:p>
            <a:pPr marL="285750" lvl="0" indent="-285750" algn="l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Вертикальная деревянная и железобетонная опора;</a:t>
            </a:r>
          </a:p>
          <a:p>
            <a:pPr marL="285750" lvl="0" indent="-285750" algn="l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Строительная леса ВСП 250;</a:t>
            </a:r>
          </a:p>
          <a:p>
            <a:pPr marL="285750" lvl="0" indent="-285750" algn="l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Металлическая пространственная опора  ЛЭП</a:t>
            </a:r>
          </a:p>
          <a:p>
            <a:pPr marL="285750" lvl="0" indent="-285750" algn="l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Металлическая конструкция, имитирующая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разъеденитель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lvl="0" indent="-285750" algn="l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Площадка с люком имитирующий колодец;</a:t>
            </a:r>
          </a:p>
          <a:p>
            <a:pPr marL="285750" lvl="0" indent="-285750" algn="l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Площадка без ограждения;</a:t>
            </a:r>
          </a:p>
          <a:p>
            <a:pPr marL="285750" lvl="0" indent="-285750" algn="l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Площадка с ограждениями тавровой балкой и трубой, закрепленными вертикально над головой;</a:t>
            </a:r>
          </a:p>
          <a:p>
            <a:pPr marL="285750" lvl="0" indent="-285750" algn="l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Наклонная конструкция, имитирующая крышу;</a:t>
            </a:r>
          </a:p>
          <a:p>
            <a:pPr marL="285750" lvl="0" indent="-285750" algn="l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Площадка с ограждениями с выходом на безопорное пространство;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Площадка  с 5 отрезками тавровых балок.</a:t>
            </a:r>
          </a:p>
        </p:txBody>
      </p:sp>
    </p:spTree>
    <p:extLst>
      <p:ext uri="{BB962C8B-B14F-4D97-AF65-F5344CB8AC3E}">
        <p14:creationId xmlns:p14="http://schemas.microsoft.com/office/powerpoint/2010/main" val="102841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C1F58-514E-1C28-F54D-0F4A86E28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60A7DCE-4D7A-3103-0FAA-D823385EAB02}"/>
              </a:ext>
            </a:extLst>
          </p:cNvPr>
          <p:cNvGrpSpPr/>
          <p:nvPr/>
        </p:nvGrpSpPr>
        <p:grpSpPr>
          <a:xfrm>
            <a:off x="0" y="-28226"/>
            <a:ext cx="9144000" cy="6858000"/>
            <a:chOff x="1" y="0"/>
            <a:chExt cx="9144000" cy="6858000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445D0928-2EA1-8AFB-1F16-3A3EE430E0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9144000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6" descr="C:\Users\HP2\Desktop\лого.jpg">
              <a:extLst>
                <a:ext uri="{FF2B5EF4-FFF2-40B4-BE49-F238E27FC236}">
                  <a16:creationId xmlns:a16="http://schemas.microsoft.com/office/drawing/2014/main" id="{70132DBB-45C7-9234-8871-12B6C08928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01613"/>
              <a:ext cx="407988" cy="463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BFA09CE-5863-C595-958F-B02E7525C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904" y="-28227"/>
            <a:ext cx="5436096" cy="665164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Повестка дня 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3368EFC1-1FC5-A86A-3319-F749C65CF17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5390" y="838549"/>
            <a:ext cx="4638593" cy="46354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несчастных случаев</a:t>
            </a:r>
          </a:p>
          <a:p>
            <a:pPr>
              <a:spcBef>
                <a:spcPts val="0"/>
              </a:spcBef>
            </a:pP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9FF812F-E111-4A9D-C4C3-86550C279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846" y="1312178"/>
            <a:ext cx="1916347" cy="188940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1">
            <a:extLst>
              <a:ext uri="{FF2B5EF4-FFF2-40B4-BE49-F238E27FC236}">
                <a16:creationId xmlns:a16="http://schemas.microsoft.com/office/drawing/2014/main" id="{039D630D-EB51-9D53-4435-D30F758E4044}"/>
              </a:ext>
            </a:extLst>
          </p:cNvPr>
          <p:cNvSpPr txBox="1">
            <a:spLocks/>
          </p:cNvSpPr>
          <p:nvPr/>
        </p:nvSpPr>
        <p:spPr>
          <a:xfrm>
            <a:off x="4505407" y="1409888"/>
            <a:ext cx="4638593" cy="4635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работникам</a:t>
            </a:r>
          </a:p>
          <a:p>
            <a:pPr>
              <a:spcBef>
                <a:spcPts val="0"/>
              </a:spcBef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1">
            <a:extLst>
              <a:ext uri="{FF2B5EF4-FFF2-40B4-BE49-F238E27FC236}">
                <a16:creationId xmlns:a16="http://schemas.microsoft.com/office/drawing/2014/main" id="{E1D025FA-10F5-AEC9-7849-CEF8BCE017A1}"/>
              </a:ext>
            </a:extLst>
          </p:cNvPr>
          <p:cNvSpPr txBox="1">
            <a:spLocks/>
          </p:cNvSpPr>
          <p:nvPr/>
        </p:nvSpPr>
        <p:spPr>
          <a:xfrm>
            <a:off x="105390" y="3364243"/>
            <a:ext cx="4638593" cy="463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Аспекты работ на высоте</a:t>
            </a:r>
          </a:p>
          <a:p>
            <a:pPr>
              <a:spcBef>
                <a:spcPts val="0"/>
              </a:spcBef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1">
            <a:extLst>
              <a:ext uri="{FF2B5EF4-FFF2-40B4-BE49-F238E27FC236}">
                <a16:creationId xmlns:a16="http://schemas.microsoft.com/office/drawing/2014/main" id="{8F4D5A45-145B-9F12-7209-F3905E5F14F0}"/>
              </a:ext>
            </a:extLst>
          </p:cNvPr>
          <p:cNvSpPr txBox="1">
            <a:spLocks/>
          </p:cNvSpPr>
          <p:nvPr/>
        </p:nvSpPr>
        <p:spPr>
          <a:xfrm>
            <a:off x="4358118" y="3898277"/>
            <a:ext cx="4638593" cy="463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работников</a:t>
            </a:r>
          </a:p>
          <a:p>
            <a:pPr>
              <a:spcBef>
                <a:spcPts val="0"/>
              </a:spcBef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4AD0369F-26FF-6CEA-D191-BD5102B44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530" y="1886079"/>
            <a:ext cx="1916346" cy="1791346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3ACFB7D-C5FB-3861-DA2C-662FFDEE3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890" y="3827793"/>
            <a:ext cx="2090737" cy="2792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FB942C4-FF77-E97F-D267-E724BF256D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" t="5261" r="6857" b="7421"/>
          <a:stretch/>
        </p:blipFill>
        <p:spPr bwMode="auto">
          <a:xfrm>
            <a:off x="5727100" y="4375391"/>
            <a:ext cx="1900627" cy="220920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28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0A64A8B-44C4-75A1-103E-3B763E964EF2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1" y="0"/>
            <a:chExt cx="9144000" cy="6858000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61352482-DDF9-719B-EFC7-12061D9721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9144000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6" descr="C:\Users\HP2\Desktop\лого.jpg">
              <a:extLst>
                <a:ext uri="{FF2B5EF4-FFF2-40B4-BE49-F238E27FC236}">
                  <a16:creationId xmlns:a16="http://schemas.microsoft.com/office/drawing/2014/main" id="{FBFEEB34-B97A-DF05-396F-8EA61962EA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01613"/>
              <a:ext cx="407988" cy="463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31840" y="-28227"/>
            <a:ext cx="6012160" cy="665163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несчастных случаев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172536" y="980727"/>
            <a:ext cx="8503920" cy="352839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ru-RU" dirty="0"/>
              <a:t>Не соблюдение техники безопасности;</a:t>
            </a:r>
          </a:p>
          <a:p>
            <a:pPr>
              <a:spcBef>
                <a:spcPts val="1200"/>
              </a:spcBef>
            </a:pPr>
            <a:r>
              <a:rPr lang="ru-RU" dirty="0"/>
              <a:t>Низкий уровень знаний по ОТ при работе на высоте внутри организаций;</a:t>
            </a:r>
          </a:p>
          <a:p>
            <a:pPr>
              <a:spcBef>
                <a:spcPts val="1200"/>
              </a:spcBef>
            </a:pPr>
            <a:r>
              <a:rPr lang="ru-RU" dirty="0"/>
              <a:t>Нет понимания, что такое ППР и ТК;</a:t>
            </a:r>
          </a:p>
          <a:p>
            <a:pPr>
              <a:spcBef>
                <a:spcPts val="1200"/>
              </a:spcBef>
            </a:pPr>
            <a:r>
              <a:rPr lang="ru-RU" dirty="0"/>
              <a:t>Работникам не проводят инструктажи;</a:t>
            </a:r>
          </a:p>
          <a:p>
            <a:pPr>
              <a:spcBef>
                <a:spcPts val="1200"/>
              </a:spcBef>
            </a:pPr>
            <a:r>
              <a:rPr lang="ru-RU" dirty="0"/>
              <a:t>Отсутствия ответственных лиц на работе;</a:t>
            </a:r>
          </a:p>
          <a:p>
            <a:pPr>
              <a:spcBef>
                <a:spcPts val="1200"/>
              </a:spcBef>
            </a:pPr>
            <a:r>
              <a:rPr lang="ru-RU" dirty="0"/>
              <a:t>Незнания своих действий при спасении и эвакуации;</a:t>
            </a:r>
          </a:p>
          <a:p>
            <a:pPr>
              <a:spcBef>
                <a:spcPts val="1200"/>
              </a:spcBef>
            </a:pPr>
            <a:r>
              <a:rPr lang="ru-RU" dirty="0"/>
              <a:t>Персонал не обучен.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7072"/>
            <a:ext cx="3672408" cy="220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67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AB66F9C-0257-59FB-5F27-C07E3897E17B}"/>
              </a:ext>
            </a:extLst>
          </p:cNvPr>
          <p:cNvGrpSpPr/>
          <p:nvPr/>
        </p:nvGrpSpPr>
        <p:grpSpPr>
          <a:xfrm>
            <a:off x="0" y="-28226"/>
            <a:ext cx="9144000" cy="6858000"/>
            <a:chOff x="1" y="0"/>
            <a:chExt cx="9144000" cy="6858000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369F80F8-E558-DA33-CDC2-33382C6021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9144000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6" descr="C:\Users\HP2\Desktop\лого.jpg">
              <a:extLst>
                <a:ext uri="{FF2B5EF4-FFF2-40B4-BE49-F238E27FC236}">
                  <a16:creationId xmlns:a16="http://schemas.microsoft.com/office/drawing/2014/main" id="{7A8AE93E-282B-54AA-2444-290A3C1C48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01613"/>
              <a:ext cx="407988" cy="463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75856" y="-28227"/>
            <a:ext cx="5868144" cy="617095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работникам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3388531" y="836712"/>
            <a:ext cx="5868144" cy="5544616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инструкции по охране труда при проведении работ на высоте;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общие сведения о технологическом процессе и оборудовании на данном рабочем месте, производственном участке, в цехе;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производственные инструкции;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условия труда на рабочем месте;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основные опасные и вредные производственные факторы, характерные для работ на высоте;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и уметь применять безопасные методы и приемы выполнения работ на высоте.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3501206" cy="336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75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961D467-05E2-4B48-B030-C8587864B29D}"/>
              </a:ext>
            </a:extLst>
          </p:cNvPr>
          <p:cNvGrpSpPr/>
          <p:nvPr/>
        </p:nvGrpSpPr>
        <p:grpSpPr>
          <a:xfrm>
            <a:off x="0" y="-28226"/>
            <a:ext cx="9144000" cy="6858000"/>
            <a:chOff x="1" y="0"/>
            <a:chExt cx="9144000" cy="6858000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43713B24-67A9-0011-B78F-17AB602A83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9144000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6" descr="C:\Users\HP2\Desktop\лого.jpg">
              <a:extLst>
                <a:ext uri="{FF2B5EF4-FFF2-40B4-BE49-F238E27FC236}">
                  <a16:creationId xmlns:a16="http://schemas.microsoft.com/office/drawing/2014/main" id="{814E1E49-7A31-D8BF-20E5-8CF6CDC369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01613"/>
              <a:ext cx="407988" cy="463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59831" y="-28226"/>
            <a:ext cx="6079177" cy="6651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Аспекты работ на высоте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496944" cy="518457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Произвести организационные мероприятия:</a:t>
            </a:r>
          </a:p>
          <a:p>
            <a:pPr marL="0" indent="0">
              <a:buNone/>
            </a:pPr>
            <a:endParaRPr lang="ru-RU" sz="11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фиксация мест опасных для работы, утверждение перечня работ на высоте;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ответственных за организацию безопасной работе на высоте;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ответственных исполнителей за работы на высоте;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персонала в учебных центрах с обязательной очной отработкой практических навыков;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персоналом медицинских обследований;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необходимого инструктажа по использованию выдаваемых средств защиты.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81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D2AD451-0E12-8753-FE68-D02184DBAF32}"/>
              </a:ext>
            </a:extLst>
          </p:cNvPr>
          <p:cNvGrpSpPr/>
          <p:nvPr/>
        </p:nvGrpSpPr>
        <p:grpSpPr>
          <a:xfrm>
            <a:off x="0" y="-28226"/>
            <a:ext cx="9144000" cy="6858000"/>
            <a:chOff x="1" y="0"/>
            <a:chExt cx="9144000" cy="6858000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9CBA2A34-0A75-3A95-110A-B2875216B2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9144000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6" descr="C:\Users\HP2\Desktop\лого.jpg">
              <a:extLst>
                <a:ext uri="{FF2B5EF4-FFF2-40B4-BE49-F238E27FC236}">
                  <a16:creationId xmlns:a16="http://schemas.microsoft.com/office/drawing/2014/main" id="{BDDF884C-18DE-5F8F-2D3F-61E027CC45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01613"/>
              <a:ext cx="407988" cy="463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87824" y="-28227"/>
            <a:ext cx="6156176" cy="665164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Аспекты работ на высоте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8064896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Произвести технико-технологические мероприятия:</a:t>
            </a:r>
          </a:p>
          <a:p>
            <a:pPr marL="0" indent="0">
              <a:buNone/>
            </a:pPr>
            <a:endParaRPr lang="ru-RU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рабочих площадок (состояние самих рабочих поверхностей);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рисков падения на рабочих площадках;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утверждение плана производства работ на высоте или технологических карт работ на высоте;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утверждение плана по спасению и эвакуации работников в случае падения;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и ввод в эксплуатацию всех необходимых компонентов и подсистем системы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153808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E1B340A-AF71-131D-DA25-86AA80389440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-179511" y="0"/>
            <a:chExt cx="9144000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AB8C0B1-89E3-48EF-3628-27A2D40A26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9511" y="0"/>
              <a:ext cx="9144000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 descr="C:\Users\HP2\Desktop\лого.jpg">
              <a:extLst>
                <a:ext uri="{FF2B5EF4-FFF2-40B4-BE49-F238E27FC236}">
                  <a16:creationId xmlns:a16="http://schemas.microsoft.com/office/drawing/2014/main" id="{6685C43C-F41B-D166-C04E-AB236E88CF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01613"/>
              <a:ext cx="407988" cy="463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836712"/>
            <a:ext cx="6948264" cy="623266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Безопасная работа на фасадном подъёмнике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302696" cy="45662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562140" cy="306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797152"/>
            <a:ext cx="8496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Фасадный подъёмник (строительная люлька) используется при проведении работ на высоте до 100 (150) м. Высотные работы всегда связаны с риском, а падение люльки может привести к травмам рабочих и даже летальному исходу. </a:t>
            </a: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2483768" y="106467"/>
            <a:ext cx="6948264" cy="50405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Рассмотрим пример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53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B72D999-BD51-75A1-029A-7DF54574D16D}"/>
              </a:ext>
            </a:extLst>
          </p:cNvPr>
          <p:cNvGrpSpPr/>
          <p:nvPr/>
        </p:nvGrpSpPr>
        <p:grpSpPr>
          <a:xfrm>
            <a:off x="0" y="-28226"/>
            <a:ext cx="9144000" cy="6858000"/>
            <a:chOff x="1" y="0"/>
            <a:chExt cx="9144000" cy="6858000"/>
          </a:xfrm>
        </p:grpSpPr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FE29962B-7D5E-6203-50DC-EB74D8EBCE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9144000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6" descr="C:\Users\HP2\Desktop\лого.jpg">
              <a:extLst>
                <a:ext uri="{FF2B5EF4-FFF2-40B4-BE49-F238E27FC236}">
                  <a16:creationId xmlns:a16="http://schemas.microsoft.com/office/drawing/2014/main" id="{83251637-F8B2-B098-AA93-B56F39A906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01613"/>
              <a:ext cx="407988" cy="463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302696" cy="45662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9572" y="5013176"/>
            <a:ext cx="757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11660" y="764704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к выполнению работ на фасадной люльке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3" y="1196752"/>
            <a:ext cx="87129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Работник должен пройти медосмотр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(согласно приказу Минздрава «Порядок проведения обязательных предварительных и периодических медицинских осмотров» № 29н от 28.01.2021 года.)</a:t>
            </a: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Работник, выполняющий работу в люльке с бортами свыше 1,1 м, требуется «Удостоверение для работы на высоте со средствами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подмащивания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(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Приказу 782н Минтруда от 16 ноября 2020 г. «Об утверждении правил по охране труда при работе на высоте»)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Работник должен пройти инструктаж по технике безопасности внутри организации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Работник допускается к такой работе только по НАРЯДУ-ДОПУСКУ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Работник должен надеть соответствующие СИЗ по высоте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F9FACE9D-C850-B30D-682C-EDCF691588A2}"/>
              </a:ext>
            </a:extLst>
          </p:cNvPr>
          <p:cNvSpPr txBox="1">
            <a:spLocks/>
          </p:cNvSpPr>
          <p:nvPr/>
        </p:nvSpPr>
        <p:spPr>
          <a:xfrm>
            <a:off x="1931423" y="-137302"/>
            <a:ext cx="7488832" cy="62326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Безопасная работа на фасадном подъёмнике</a:t>
            </a:r>
          </a:p>
        </p:txBody>
      </p:sp>
    </p:spTree>
    <p:extLst>
      <p:ext uri="{BB962C8B-B14F-4D97-AF65-F5344CB8AC3E}">
        <p14:creationId xmlns:p14="http://schemas.microsoft.com/office/powerpoint/2010/main" val="428092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68AAE39-7E61-C537-A183-39CB3EDFD04C}"/>
              </a:ext>
            </a:extLst>
          </p:cNvPr>
          <p:cNvGrpSpPr/>
          <p:nvPr/>
        </p:nvGrpSpPr>
        <p:grpSpPr>
          <a:xfrm>
            <a:off x="0" y="-28226"/>
            <a:ext cx="9144000" cy="6858000"/>
            <a:chOff x="1" y="0"/>
            <a:chExt cx="9144000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0887AB-1D8D-FF11-E55E-2DB2360597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9144000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 descr="C:\Users\HP2\Desktop\лого.jpg">
              <a:extLst>
                <a:ext uri="{FF2B5EF4-FFF2-40B4-BE49-F238E27FC236}">
                  <a16:creationId xmlns:a16="http://schemas.microsoft.com/office/drawing/2014/main" id="{CBD000FD-402A-23CB-AB59-65817C8C5D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01613"/>
              <a:ext cx="407988" cy="463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7255143" cy="53551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СИЗ для работ на фасадной люльке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7974" y="838550"/>
            <a:ext cx="8503920" cy="525474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МИНИСТЕРСТВО ТРУДА И СОЦИАЛЬНОЙ ЗАЩИТЫ</a:t>
            </a:r>
            <a:endParaRPr lang="ru-RU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РОССИЙСКОЙ ФЕДЕРАЦИИ</a:t>
            </a:r>
            <a:endParaRPr lang="ru-RU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ru-RU" sz="900" b="1" dirty="0">
                <a:latin typeface="Times New Roman" panose="02020603050405020304" pitchFamily="18" charset="0"/>
                <a:cs typeface="Times New Roman" pitchFamily="18" charset="0"/>
              </a:rPr>
              <a:t> </a:t>
            </a:r>
            <a:endParaRPr lang="ru-RU" sz="9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ПРИКАЗ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от 16 ноября 2020 г. N 782н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ru-RU" sz="900" b="1" dirty="0">
                <a:latin typeface="Times New Roman" panose="02020603050405020304" pitchFamily="18" charset="0"/>
                <a:cs typeface="Times New Roman" pitchFamily="18" charset="0"/>
              </a:rPr>
              <a:t> </a:t>
            </a:r>
            <a:endParaRPr lang="ru-RU" sz="9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ОБ УТВЕРЖДЕНИИ ПРАВИЛ ПО ОХРАНЕ ТРУДА ПРИ РАБОТЕ НА ВЫСОТЕ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по охране труда, предъявляемые к производственным помещениям и производственным площадкам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114. Безопасность работников при работе на высоте в подвесных люльках в дополнение к общим требованиям, предъявляемым к работе на лесах, должна обеспечиваться использованием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безопасности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необходимой в зависимости от условий производства работ системы обеспечения безопасности работ на высоте.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59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358</TotalTime>
  <Words>698</Words>
  <Application>Microsoft Office PowerPoint</Application>
  <PresentationFormat>Экран (4:3)</PresentationFormat>
  <Paragraphs>106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Georgia</vt:lpstr>
      <vt:lpstr>Times New Roman</vt:lpstr>
      <vt:lpstr>Wingdings</vt:lpstr>
      <vt:lpstr>Wingdings 2</vt:lpstr>
      <vt:lpstr>Официальная</vt:lpstr>
      <vt:lpstr>Безопасность при проведении работ на высоте</vt:lpstr>
      <vt:lpstr>Повестка дня </vt:lpstr>
      <vt:lpstr>Причины несчастных случаев</vt:lpstr>
      <vt:lpstr>Требования к работникам</vt:lpstr>
      <vt:lpstr>Аспекты работ на высоте</vt:lpstr>
      <vt:lpstr>Аспекты работ на высоте</vt:lpstr>
      <vt:lpstr>Безопасная работа на фасадном подъёмнике</vt:lpstr>
      <vt:lpstr>Презентация PowerPoint</vt:lpstr>
      <vt:lpstr>Необходимые СИЗ для работ на фасадной люльке</vt:lpstr>
      <vt:lpstr>Необходимые СИЗ для работ на фасадной люльке</vt:lpstr>
      <vt:lpstr>Требования к порядку обучения</vt:lpstr>
      <vt:lpstr>Презентация PowerPoint</vt:lpstr>
      <vt:lpstr>Учебно-производственные мастерские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при проведения работ на высоте</dc:title>
  <dc:creator>Пользователь</dc:creator>
  <cp:lastModifiedBy>User</cp:lastModifiedBy>
  <cp:revision>25</cp:revision>
  <dcterms:created xsi:type="dcterms:W3CDTF">2025-04-04T10:50:56Z</dcterms:created>
  <dcterms:modified xsi:type="dcterms:W3CDTF">2025-04-09T02:37:04Z</dcterms:modified>
</cp:coreProperties>
</file>