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1076" r:id="rId2"/>
    <p:sldId id="1055" r:id="rId3"/>
    <p:sldId id="1094" r:id="rId4"/>
    <p:sldId id="1073" r:id="rId5"/>
    <p:sldId id="1078" r:id="rId6"/>
    <p:sldId id="1062" r:id="rId7"/>
    <p:sldId id="1064" r:id="rId8"/>
    <p:sldId id="1059" r:id="rId9"/>
    <p:sldId id="1010" r:id="rId10"/>
    <p:sldId id="1107" r:id="rId11"/>
    <p:sldId id="1108" r:id="rId12"/>
    <p:sldId id="1109" r:id="rId13"/>
    <p:sldId id="1110" r:id="rId14"/>
    <p:sldId id="1111" r:id="rId15"/>
    <p:sldId id="1113" r:id="rId16"/>
    <p:sldId id="1114" r:id="rId17"/>
    <p:sldId id="1112" r:id="rId18"/>
    <p:sldId id="1102" r:id="rId19"/>
    <p:sldId id="1103" r:id="rId20"/>
    <p:sldId id="1105" r:id="rId21"/>
  </p:sldIdLst>
  <p:sldSz cx="12192000" cy="6858000"/>
  <p:notesSz cx="6858000" cy="9144000"/>
  <p:embeddedFontLst>
    <p:embeddedFont>
      <p:font typeface="Montserrat ExtraBold" panose="020B0604020202020204" charset="-52"/>
      <p:bold r:id="rId24"/>
      <p:boldItalic r:id="rId25"/>
    </p:embeddedFont>
    <p:embeddedFont>
      <p:font typeface="Oswald" panose="020B0604020202020204" charset="-52"/>
      <p:regular r:id="rId26"/>
      <p:bold r:id="rId27"/>
    </p:embeddedFont>
    <p:embeddedFont>
      <p:font typeface="Oswald Medium" panose="020B0604020202020204" charset="-52"/>
      <p:regular r:id="rId28"/>
    </p:embeddedFont>
    <p:embeddedFont>
      <p:font typeface="Oswald Light" panose="020B0604020202020204" charset="-52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86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7" autoAdjust="0"/>
    <p:restoredTop sz="94695" autoAdjust="0"/>
  </p:normalViewPr>
  <p:slideViewPr>
    <p:cSldViewPr snapToGrid="0">
      <p:cViewPr>
        <p:scale>
          <a:sx n="50" d="100"/>
          <a:sy n="50" d="100"/>
        </p:scale>
        <p:origin x="-2910" y="-1320"/>
      </p:cViewPr>
      <p:guideLst>
        <p:guide orient="horz" pos="2160"/>
        <p:guide pos="3840"/>
        <p:guide pos="8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16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99596561030578E-2"/>
          <c:y val="2.4043715846994537E-2"/>
          <c:w val="0.93696753011880585"/>
          <c:h val="0.916167806892990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Групповые</c:v>
                </c:pt>
                <c:pt idx="1">
                  <c:v>тяжелые</c:v>
                </c:pt>
                <c:pt idx="2">
                  <c:v>смертельные</c:v>
                </c:pt>
                <c:pt idx="3">
                  <c:v>Кол-во погибших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33</c:v>
                </c:pt>
                <c:pt idx="2">
                  <c:v>11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Групповые</c:v>
                </c:pt>
                <c:pt idx="1">
                  <c:v>тяжелые</c:v>
                </c:pt>
                <c:pt idx="2">
                  <c:v>смертельные</c:v>
                </c:pt>
                <c:pt idx="3">
                  <c:v>Кол-во погибших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</c:v>
                </c:pt>
                <c:pt idx="1">
                  <c:v>55</c:v>
                </c:pt>
                <c:pt idx="2">
                  <c:v>17</c:v>
                </c:pt>
                <c:pt idx="3">
                  <c:v>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Групповые</c:v>
                </c:pt>
                <c:pt idx="1">
                  <c:v>тяжелые</c:v>
                </c:pt>
                <c:pt idx="2">
                  <c:v>смертельные</c:v>
                </c:pt>
                <c:pt idx="3">
                  <c:v>Кол-во погибших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</c:v>
                </c:pt>
                <c:pt idx="1">
                  <c:v>56</c:v>
                </c:pt>
                <c:pt idx="2">
                  <c:v>8</c:v>
                </c:pt>
                <c:pt idx="3">
                  <c:v>13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Групповые</c:v>
                </c:pt>
                <c:pt idx="1">
                  <c:v>тяжелые</c:v>
                </c:pt>
                <c:pt idx="2">
                  <c:v>смертельные</c:v>
                </c:pt>
                <c:pt idx="3">
                  <c:v>Кол-во погибших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9</c:v>
                </c:pt>
                <c:pt idx="1">
                  <c:v>53</c:v>
                </c:pt>
                <c:pt idx="2">
                  <c:v>19</c:v>
                </c:pt>
                <c:pt idx="3">
                  <c:v>23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Групповые</c:v>
                </c:pt>
                <c:pt idx="1">
                  <c:v>тяжелые</c:v>
                </c:pt>
                <c:pt idx="2">
                  <c:v>смертельные</c:v>
                </c:pt>
                <c:pt idx="3">
                  <c:v>Кол-во погибших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5</c:v>
                </c:pt>
                <c:pt idx="1">
                  <c:v>45</c:v>
                </c:pt>
                <c:pt idx="2">
                  <c:v>16</c:v>
                </c:pt>
                <c:pt idx="3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0095872"/>
        <c:axId val="409556096"/>
        <c:axId val="0"/>
      </c:bar3DChart>
      <c:catAx>
        <c:axId val="380095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409556096"/>
        <c:crosses val="autoZero"/>
        <c:auto val="1"/>
        <c:lblAlgn val="ctr"/>
        <c:lblOffset val="100"/>
        <c:noMultiLvlLbl val="0"/>
      </c:catAx>
      <c:valAx>
        <c:axId val="409556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0095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54028361295827"/>
          <c:y val="0.22317886493696484"/>
          <c:w val="0.10753002606122998"/>
          <c:h val="0.50118325373262773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1.455604075691412E-3"/>
                  <c:y val="0.185840707964601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Смертельных</c:v>
                </c:pt>
                <c:pt idx="1">
                  <c:v>Тяжелых</c:v>
                </c:pt>
                <c:pt idx="2">
                  <c:v>Групповых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Смертельных</c:v>
                </c:pt>
                <c:pt idx="1">
                  <c:v>Тяжелых</c:v>
                </c:pt>
                <c:pt idx="2">
                  <c:v>Групповых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Смертельных</c:v>
                </c:pt>
                <c:pt idx="1">
                  <c:v>Тяжелых</c:v>
                </c:pt>
                <c:pt idx="2">
                  <c:v>Групповых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152640"/>
        <c:axId val="37154176"/>
        <c:axId val="0"/>
      </c:bar3DChart>
      <c:catAx>
        <c:axId val="37152640"/>
        <c:scaling>
          <c:orientation val="minMax"/>
        </c:scaling>
        <c:delete val="0"/>
        <c:axPos val="b"/>
        <c:majorTickMark val="out"/>
        <c:minorTickMark val="none"/>
        <c:tickLblPos val="nextTo"/>
        <c:crossAx val="37154176"/>
        <c:crosses val="autoZero"/>
        <c:auto val="1"/>
        <c:lblAlgn val="ctr"/>
        <c:lblOffset val="100"/>
        <c:noMultiLvlLbl val="0"/>
      </c:catAx>
      <c:valAx>
        <c:axId val="37154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1526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67884FD4-2731-43B1-B5F5-5A6FEADAD6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DA76E0F-6665-4EB9-8015-9D6D3142D4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20688-7344-4F47-AB68-1D7A3B4D7138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89EEECC-6EC5-4916-8FEA-8D2BEFBBE9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04AD1FE-98F3-4DC9-BC58-532D6E3AFB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9D0CC-DC0D-42D6-9260-7CC98666C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27678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=""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A4FD9-D78B-4876-9972-93EA0CCC1D59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2D108-47F5-4EC9-9B7D-E61A2219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27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Заменить комфортно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A053-9E28-4D4C-B446-3C2814735B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81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148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80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98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4">
            <a:extLst>
              <a:ext uri="{FF2B5EF4-FFF2-40B4-BE49-F238E27FC236}">
                <a16:creationId xmlns="" xmlns:a16="http://schemas.microsoft.com/office/drawing/2014/main" id="{DD50784A-8247-4CFA-B5AE-62C819356E14}"/>
              </a:ext>
            </a:extLst>
          </p:cNvPr>
          <p:cNvSpPr/>
          <p:nvPr userDrawn="1"/>
        </p:nvSpPr>
        <p:spPr>
          <a:xfrm rot="5400000">
            <a:off x="7804306" y="-95855"/>
            <a:ext cx="4290312" cy="4482022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3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12" name="Полилиния 34">
            <a:extLst>
              <a:ext uri="{FF2B5EF4-FFF2-40B4-BE49-F238E27FC236}">
                <a16:creationId xmlns="" xmlns:a16="http://schemas.microsoft.com/office/drawing/2014/main" id="{E168CA1A-1B07-4388-8AF5-C69136B3CD21}"/>
              </a:ext>
            </a:extLst>
          </p:cNvPr>
          <p:cNvSpPr/>
          <p:nvPr userDrawn="1"/>
        </p:nvSpPr>
        <p:spPr>
          <a:xfrm flipH="1">
            <a:off x="-2" y="2162939"/>
            <a:ext cx="4614553" cy="4698421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580D8C2-7AAF-4FA0-957A-2948D4330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12" y="1103505"/>
            <a:ext cx="6771723" cy="718151"/>
          </a:xfrm>
          <a:prstGeom prst="rect">
            <a:avLst/>
          </a:prstGeom>
        </p:spPr>
      </p:pic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AB06AE15-2EAA-4D77-AFC1-56323DCF10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8267" y="1800225"/>
            <a:ext cx="6731183" cy="3954271"/>
          </a:xfrm>
          <a:prstGeom prst="roundRect">
            <a:avLst>
              <a:gd name="adj" fmla="val 28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76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2669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=""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C00C66AF-DF16-4FDB-932D-36F9CD11C4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9651" y="79880"/>
            <a:ext cx="1833168" cy="9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37793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74">
            <a:extLst>
              <a:ext uri="{FF2B5EF4-FFF2-40B4-BE49-F238E27FC236}">
                <a16:creationId xmlns="" xmlns:a16="http://schemas.microsoft.com/office/drawing/2014/main" id="{C4DFF94C-E145-478A-8203-B269E81912C7}"/>
              </a:ext>
            </a:extLst>
          </p:cNvPr>
          <p:cNvSpPr/>
          <p:nvPr userDrawn="1"/>
        </p:nvSpPr>
        <p:spPr>
          <a:xfrm>
            <a:off x="-4624347" y="-1321300"/>
            <a:ext cx="10207543" cy="10207538"/>
          </a:xfrm>
          <a:prstGeom prst="ellipse">
            <a:avLst/>
          </a:pr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ru-RU" sz="450" b="1" kern="0" dirty="0" err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37155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=""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9A2B306E-0650-4283-89A9-0E227DF5C6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9468" y="953950"/>
            <a:ext cx="9148043" cy="6076437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8E443D3-C989-420C-939B-BB36148DB9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631" y="1966913"/>
            <a:ext cx="5941218" cy="3550443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536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="" xmlns:a16="http://schemas.microsoft.com/office/drawing/2014/main" id="{4757B6DF-076E-361C-332D-A0EB864637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808195" y="-1577499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488" y="337155"/>
            <a:ext cx="422251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=""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42667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74">
            <a:extLst>
              <a:ext uri="{FF2B5EF4-FFF2-40B4-BE49-F238E27FC236}">
                <a16:creationId xmlns="" xmlns:a16="http://schemas.microsoft.com/office/drawing/2014/main" id="{C4DFF94C-E145-478A-8203-B269E81912C7}"/>
              </a:ext>
            </a:extLst>
          </p:cNvPr>
          <p:cNvSpPr/>
          <p:nvPr userDrawn="1"/>
        </p:nvSpPr>
        <p:spPr>
          <a:xfrm>
            <a:off x="5751038" y="-1321300"/>
            <a:ext cx="10207543" cy="10207538"/>
          </a:xfrm>
          <a:prstGeom prst="ellipse">
            <a:avLst/>
          </a:pr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ru-RU" sz="450" b="1" kern="0" dirty="0" err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37155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=""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9A2B306E-0650-4283-89A9-0E227DF5C6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557" y="953950"/>
            <a:ext cx="9148043" cy="6076437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8E443D3-C989-420C-939B-BB36148DB9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10656" y="1966913"/>
            <a:ext cx="5941218" cy="3550443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2205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="" xmlns:a16="http://schemas.microsoft.com/office/drawing/2014/main" id="{6D9ED8E7-9D83-A48E-E146-0DD50B3F2F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16699" y="-1577499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37155"/>
            <a:ext cx="4075135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=""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92977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="" xmlns:a16="http://schemas.microsoft.com/office/drawing/2014/main" id="{136B3A4F-4D8A-40B4-95C9-5200B96EE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217" y="-522"/>
            <a:ext cx="12192000" cy="360679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3" name="Номер слайда 5">
            <a:extLst>
              <a:ext uri="{FF2B5EF4-FFF2-40B4-BE49-F238E27FC236}">
                <a16:creationId xmlns=""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5142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3634907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52BC11CD-18BC-40A5-9A7C-35E852AE3B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9651" y="79880"/>
            <a:ext cx="1833168" cy="9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=""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15" name="Рисунок 2">
            <a:extLst>
              <a:ext uri="{FF2B5EF4-FFF2-40B4-BE49-F238E27FC236}">
                <a16:creationId xmlns="" xmlns:a16="http://schemas.microsoft.com/office/drawing/2014/main" id="{7093EDD3-4480-4049-A82A-D4049AC311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1383" y="1724743"/>
            <a:ext cx="2386800" cy="23868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6" name="Рисунок 2">
            <a:extLst>
              <a:ext uri="{FF2B5EF4-FFF2-40B4-BE49-F238E27FC236}">
                <a16:creationId xmlns="" xmlns:a16="http://schemas.microsoft.com/office/drawing/2014/main" id="{FC1E6A4A-E2C0-4D63-BE71-37308DE756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6863" y="1724743"/>
            <a:ext cx="2386800" cy="23868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94FFDAA4-2EF4-4DE6-9E1D-73216D1651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12344" y="1724743"/>
            <a:ext cx="2386800" cy="23868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0438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Рисунок 82">
            <a:extLst>
              <a:ext uri="{FF2B5EF4-FFF2-40B4-BE49-F238E27FC236}">
                <a16:creationId xmlns="" xmlns:a16="http://schemas.microsoft.com/office/drawing/2014/main" id="{1E60C6E6-E49D-4E31-82A2-A999DF68C8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86713" y="4576763"/>
            <a:ext cx="3110590" cy="2333625"/>
          </a:xfrm>
          <a:prstGeom prst="roundRect">
            <a:avLst>
              <a:gd name="adj" fmla="val 1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="" xmlns:a16="http://schemas.microsoft.com/office/drawing/2014/main" id="{75E5B588-7114-4246-AAB0-258581938DB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3846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" name="Рисунок 73">
            <a:extLst>
              <a:ext uri="{FF2B5EF4-FFF2-40B4-BE49-F238E27FC236}">
                <a16:creationId xmlns="" xmlns:a16="http://schemas.microsoft.com/office/drawing/2014/main" id="{F818671B-5820-427D-AF49-A5299E9923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2388" y="3607594"/>
            <a:ext cx="4557712" cy="284559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83" name="Рисунок 82">
            <a:extLst>
              <a:ext uri="{FF2B5EF4-FFF2-40B4-BE49-F238E27FC236}">
                <a16:creationId xmlns="" xmlns:a16="http://schemas.microsoft.com/office/drawing/2014/main" id="{8D781D7D-BA30-4009-B3C4-207BBDFD0A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78842" y="4341203"/>
            <a:ext cx="2321595" cy="3102585"/>
          </a:xfrm>
          <a:prstGeom prst="roundRect">
            <a:avLst>
              <a:gd name="adj" fmla="val 1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1823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="" xmlns:a16="http://schemas.microsoft.com/office/drawing/2014/main" id="{75E5B588-7114-4246-AAB0-258581938DB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3846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DD5E299-FA48-80FC-2F7B-26944CEDFA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89501" y="3537087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6033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63625772-4B94-463A-AF84-929C60827F5D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/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/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06137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4">
            <a:extLst>
              <a:ext uri="{FF2B5EF4-FFF2-40B4-BE49-F238E27FC236}">
                <a16:creationId xmlns="" xmlns:a16="http://schemas.microsoft.com/office/drawing/2014/main" id="{DD50784A-8247-4CFA-B5AE-62C819356E14}"/>
              </a:ext>
            </a:extLst>
          </p:cNvPr>
          <p:cNvSpPr/>
          <p:nvPr userDrawn="1"/>
        </p:nvSpPr>
        <p:spPr>
          <a:xfrm rot="5400000">
            <a:off x="7804306" y="-95855"/>
            <a:ext cx="4290312" cy="4482022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3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12" name="Полилиния 34">
            <a:extLst>
              <a:ext uri="{FF2B5EF4-FFF2-40B4-BE49-F238E27FC236}">
                <a16:creationId xmlns="" xmlns:a16="http://schemas.microsoft.com/office/drawing/2014/main" id="{E168CA1A-1B07-4388-8AF5-C69136B3CD21}"/>
              </a:ext>
            </a:extLst>
          </p:cNvPr>
          <p:cNvSpPr/>
          <p:nvPr userDrawn="1"/>
        </p:nvSpPr>
        <p:spPr>
          <a:xfrm flipH="1">
            <a:off x="-2" y="2162939"/>
            <a:ext cx="4614553" cy="4698421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F36E499-E3F2-1B38-C3B5-5E3901F910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368357" y="-1577499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360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17223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9">
            <a:extLst>
              <a:ext uri="{FF2B5EF4-FFF2-40B4-BE49-F238E27FC236}">
                <a16:creationId xmlns="" xmlns:a16="http://schemas.microsoft.com/office/drawing/2014/main" id="{4B6D3DEB-7D50-4F8B-A4EB-8B8DACAA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Заголовок 2">
            <a:extLst>
              <a:ext uri="{FF2B5EF4-FFF2-40B4-BE49-F238E27FC236}">
                <a16:creationId xmlns="" xmlns:a16="http://schemas.microsoft.com/office/drawing/2014/main" id="{F0B8FE2C-96E3-444B-9949-E1D53543D75F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/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/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2885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DC68E841-8C4D-469C-9456-78CBE191BC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3">
            <a:hlinkClick r:id="rId3"/>
            <a:extLst>
              <a:ext uri="{FF2B5EF4-FFF2-40B4-BE49-F238E27FC236}">
                <a16:creationId xmlns="" xmlns:a16="http://schemas.microsoft.com/office/drawing/2014/main" id="{0D83A1E1-1FFF-402B-8BAF-1CC2F80926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47128" y="6883074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6"/>
            <a:extLst>
              <a:ext uri="{FF2B5EF4-FFF2-40B4-BE49-F238E27FC236}">
                <a16:creationId xmlns="" xmlns:a16="http://schemas.microsoft.com/office/drawing/2014/main" id="{37F8E4B2-E3EB-46E6-B99D-BA5FD41A729E}"/>
              </a:ext>
            </a:extLst>
          </p:cNvPr>
          <p:cNvSpPr txBox="1"/>
          <p:nvPr userDrawn="1"/>
        </p:nvSpPr>
        <p:spPr>
          <a:xfrm>
            <a:off x="4205668" y="6919545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그림 개체 틀 8">
            <a:extLst>
              <a:ext uri="{FF2B5EF4-FFF2-40B4-BE49-F238E27FC236}">
                <a16:creationId xmlns="" xmlns:a16="http://schemas.microsoft.com/office/drawing/2014/main" id="{7D0F4DDA-9751-4EEE-8788-FFD8D8D322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33830" y="895348"/>
            <a:ext cx="7067557" cy="4608515"/>
          </a:xfrm>
          <a:prstGeom prst="roundRect">
            <a:avLst>
              <a:gd name="adj" fmla="val 68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135904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hlinkClick r:id="rId2"/>
            <a:extLst>
              <a:ext uri="{FF2B5EF4-FFF2-40B4-BE49-F238E27FC236}">
                <a16:creationId xmlns="" xmlns:a16="http://schemas.microsoft.com/office/drawing/2014/main" id="{BD89D29A-074D-4F96-B362-4769D5A48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47128" y="6883074"/>
            <a:ext cx="2239204" cy="246221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="" xmlns:a16="http://schemas.microsoft.com/office/drawing/2014/main" id="{A6649C14-F9B9-49B6-897E-E4DE80F70BEB}"/>
              </a:ext>
            </a:extLst>
          </p:cNvPr>
          <p:cNvSpPr txBox="1"/>
          <p:nvPr userDrawn="1"/>
        </p:nvSpPr>
        <p:spPr>
          <a:xfrm>
            <a:off x="4205668" y="6919545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AACA2E82-F531-47EF-BB54-D01D7E26926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7505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4">
            <a:extLst>
              <a:ext uri="{FF2B5EF4-FFF2-40B4-BE49-F238E27FC236}">
                <a16:creationId xmlns="" xmlns:a16="http://schemas.microsoft.com/office/drawing/2014/main" id="{58A60FB7-5C04-64C3-CE5A-22E3CCDD544E}"/>
              </a:ext>
            </a:extLst>
          </p:cNvPr>
          <p:cNvSpPr/>
          <p:nvPr userDrawn="1"/>
        </p:nvSpPr>
        <p:spPr>
          <a:xfrm rot="5400000">
            <a:off x="7804306" y="-95855"/>
            <a:ext cx="4290312" cy="4482022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3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3" name="Полилиния 34">
            <a:extLst>
              <a:ext uri="{FF2B5EF4-FFF2-40B4-BE49-F238E27FC236}">
                <a16:creationId xmlns="" xmlns:a16="http://schemas.microsoft.com/office/drawing/2014/main" id="{0CD00261-F199-D622-8EBA-8B280205C8F5}"/>
              </a:ext>
            </a:extLst>
          </p:cNvPr>
          <p:cNvSpPr/>
          <p:nvPr userDrawn="1"/>
        </p:nvSpPr>
        <p:spPr>
          <a:xfrm flipH="1">
            <a:off x="-2" y="2162939"/>
            <a:ext cx="4614553" cy="4698421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3264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52BC11CD-18BC-40A5-9A7C-35E852AE3B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9651" y="79880"/>
            <a:ext cx="1833168" cy="9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1106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=""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23" name="Рисунок 18">
            <a:extLst>
              <a:ext uri="{FF2B5EF4-FFF2-40B4-BE49-F238E27FC236}">
                <a16:creationId xmlns="" xmlns:a16="http://schemas.microsoft.com/office/drawing/2014/main" id="{0EE28773-79A8-4AB3-91D2-1F9A1FB5F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1" y="2389238"/>
            <a:ext cx="1917975" cy="245394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4" name="Рисунок 18">
            <a:extLst>
              <a:ext uri="{FF2B5EF4-FFF2-40B4-BE49-F238E27FC236}">
                <a16:creationId xmlns="" xmlns:a16="http://schemas.microsoft.com/office/drawing/2014/main" id="{4C715CF0-7A52-4ABA-8699-CA2F04E82A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24890" y="1187120"/>
            <a:ext cx="1836002" cy="156863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5" name="Рисунок 18">
            <a:extLst>
              <a:ext uri="{FF2B5EF4-FFF2-40B4-BE49-F238E27FC236}">
                <a16:creationId xmlns="" xmlns:a16="http://schemas.microsoft.com/office/drawing/2014/main" id="{94B18A68-98C1-4A6B-A32E-8FBD12F11E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24890" y="4154366"/>
            <a:ext cx="1836002" cy="167945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6" name="Рисунок 18">
            <a:extLst>
              <a:ext uri="{FF2B5EF4-FFF2-40B4-BE49-F238E27FC236}">
                <a16:creationId xmlns="" xmlns:a16="http://schemas.microsoft.com/office/drawing/2014/main" id="{122664B7-6C22-4693-A486-A386135C0A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92455" y="2505553"/>
            <a:ext cx="2250364" cy="184689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62467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1106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=""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6" name="Рисунок 73">
            <a:extLst>
              <a:ext uri="{FF2B5EF4-FFF2-40B4-BE49-F238E27FC236}">
                <a16:creationId xmlns="" xmlns:a16="http://schemas.microsoft.com/office/drawing/2014/main" id="{70087263-42A7-4590-BAC8-05B3B56A91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13735" y="1952625"/>
            <a:ext cx="5858827" cy="367426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71515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1106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=""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6" name="Рисунок 73">
            <a:extLst>
              <a:ext uri="{FF2B5EF4-FFF2-40B4-BE49-F238E27FC236}">
                <a16:creationId xmlns="" xmlns:a16="http://schemas.microsoft.com/office/drawing/2014/main" id="{70087263-42A7-4590-BAC8-05B3B56A91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144" y="1666815"/>
            <a:ext cx="5867669" cy="367426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246A411-C217-426B-8DFC-6926599D0F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455" y="1155244"/>
            <a:ext cx="3574720" cy="357472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 lang="ru-RU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30695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52BC11CD-18BC-40A5-9A7C-35E852AE3B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0797" y="79880"/>
            <a:ext cx="1833168" cy="9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1106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=""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6" name="Rectangle 193">
            <a:extLst>
              <a:ext uri="{FF2B5EF4-FFF2-40B4-BE49-F238E27FC236}">
                <a16:creationId xmlns="" xmlns:a16="http://schemas.microsoft.com/office/drawing/2014/main" id="{4A1744A1-E9BA-46DB-AE1E-F9901F701D85}"/>
              </a:ext>
            </a:extLst>
          </p:cNvPr>
          <p:cNvSpPr/>
          <p:nvPr userDrawn="1"/>
        </p:nvSpPr>
        <p:spPr>
          <a:xfrm>
            <a:off x="5969000" y="-50800"/>
            <a:ext cx="6299200" cy="6953034"/>
          </a:xfrm>
          <a:custGeom>
            <a:avLst/>
            <a:gdLst>
              <a:gd name="connsiteX0" fmla="*/ 719382 w 6616700"/>
              <a:gd name="connsiteY0" fmla="*/ 0 h 4316203"/>
              <a:gd name="connsiteX1" fmla="*/ 5897318 w 6616700"/>
              <a:gd name="connsiteY1" fmla="*/ 0 h 4316203"/>
              <a:gd name="connsiteX2" fmla="*/ 6616700 w 6616700"/>
              <a:gd name="connsiteY2" fmla="*/ 719382 h 4316203"/>
              <a:gd name="connsiteX3" fmla="*/ 6616700 w 6616700"/>
              <a:gd name="connsiteY3" fmla="*/ 4316203 h 4316203"/>
              <a:gd name="connsiteX4" fmla="*/ 6616700 w 6616700"/>
              <a:gd name="connsiteY4" fmla="*/ 4316203 h 4316203"/>
              <a:gd name="connsiteX5" fmla="*/ 0 w 6616700"/>
              <a:gd name="connsiteY5" fmla="*/ 4316203 h 4316203"/>
              <a:gd name="connsiteX6" fmla="*/ 0 w 6616700"/>
              <a:gd name="connsiteY6" fmla="*/ 4316203 h 4316203"/>
              <a:gd name="connsiteX7" fmla="*/ 0 w 6616700"/>
              <a:gd name="connsiteY7" fmla="*/ 719382 h 4316203"/>
              <a:gd name="connsiteX8" fmla="*/ 719382 w 6616700"/>
              <a:gd name="connsiteY8" fmla="*/ 0 h 43162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0 w 6688382"/>
              <a:gd name="connsiteY7" fmla="*/ 4300782 h 7897603"/>
              <a:gd name="connsiteX8" fmla="*/ 6688382 w 6688382"/>
              <a:gd name="connsiteY8" fmla="*/ 0 h 78976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4940300 w 6688382"/>
              <a:gd name="connsiteY7" fmla="*/ 3564182 h 7897603"/>
              <a:gd name="connsiteX8" fmla="*/ 6688382 w 6688382"/>
              <a:gd name="connsiteY8" fmla="*/ 0 h 78976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4102100 w 6688382"/>
              <a:gd name="connsiteY7" fmla="*/ 3805482 h 7897603"/>
              <a:gd name="connsiteX8" fmla="*/ 6688382 w 6688382"/>
              <a:gd name="connsiteY8" fmla="*/ 0 h 7897603"/>
              <a:gd name="connsiteX0" fmla="*/ 5964482 w 6616700"/>
              <a:gd name="connsiteY0" fmla="*/ 0 h 7923003"/>
              <a:gd name="connsiteX1" fmla="*/ 5897318 w 6616700"/>
              <a:gd name="connsiteY1" fmla="*/ 3606800 h 7923003"/>
              <a:gd name="connsiteX2" fmla="*/ 6616700 w 6616700"/>
              <a:gd name="connsiteY2" fmla="*/ 4326182 h 7923003"/>
              <a:gd name="connsiteX3" fmla="*/ 6616700 w 6616700"/>
              <a:gd name="connsiteY3" fmla="*/ 7923003 h 7923003"/>
              <a:gd name="connsiteX4" fmla="*/ 6616700 w 6616700"/>
              <a:gd name="connsiteY4" fmla="*/ 7923003 h 7923003"/>
              <a:gd name="connsiteX5" fmla="*/ 0 w 6616700"/>
              <a:gd name="connsiteY5" fmla="*/ 7923003 h 7923003"/>
              <a:gd name="connsiteX6" fmla="*/ 0 w 6616700"/>
              <a:gd name="connsiteY6" fmla="*/ 7923003 h 7923003"/>
              <a:gd name="connsiteX7" fmla="*/ 4102100 w 6616700"/>
              <a:gd name="connsiteY7" fmla="*/ 3830882 h 7923003"/>
              <a:gd name="connsiteX8" fmla="*/ 5964482 w 6616700"/>
              <a:gd name="connsiteY8" fmla="*/ 0 h 7923003"/>
              <a:gd name="connsiteX0" fmla="*/ 5964482 w 6621218"/>
              <a:gd name="connsiteY0" fmla="*/ 0 h 7923003"/>
              <a:gd name="connsiteX1" fmla="*/ 6621218 w 6621218"/>
              <a:gd name="connsiteY1" fmla="*/ 0 h 7923003"/>
              <a:gd name="connsiteX2" fmla="*/ 6616700 w 6621218"/>
              <a:gd name="connsiteY2" fmla="*/ 4326182 h 7923003"/>
              <a:gd name="connsiteX3" fmla="*/ 6616700 w 6621218"/>
              <a:gd name="connsiteY3" fmla="*/ 7923003 h 7923003"/>
              <a:gd name="connsiteX4" fmla="*/ 6616700 w 6621218"/>
              <a:gd name="connsiteY4" fmla="*/ 7923003 h 7923003"/>
              <a:gd name="connsiteX5" fmla="*/ 0 w 6621218"/>
              <a:gd name="connsiteY5" fmla="*/ 7923003 h 7923003"/>
              <a:gd name="connsiteX6" fmla="*/ 0 w 6621218"/>
              <a:gd name="connsiteY6" fmla="*/ 7923003 h 7923003"/>
              <a:gd name="connsiteX7" fmla="*/ 4102100 w 6621218"/>
              <a:gd name="connsiteY7" fmla="*/ 3830882 h 7923003"/>
              <a:gd name="connsiteX8" fmla="*/ 5964482 w 6621218"/>
              <a:gd name="connsiteY8" fmla="*/ 0 h 7923003"/>
              <a:gd name="connsiteX0" fmla="*/ 6046594 w 6621218"/>
              <a:gd name="connsiteY0" fmla="*/ 0 h 8070634"/>
              <a:gd name="connsiteX1" fmla="*/ 6621218 w 6621218"/>
              <a:gd name="connsiteY1" fmla="*/ 147631 h 8070634"/>
              <a:gd name="connsiteX2" fmla="*/ 6616700 w 6621218"/>
              <a:gd name="connsiteY2" fmla="*/ 4473813 h 8070634"/>
              <a:gd name="connsiteX3" fmla="*/ 6616700 w 6621218"/>
              <a:gd name="connsiteY3" fmla="*/ 8070634 h 8070634"/>
              <a:gd name="connsiteX4" fmla="*/ 6616700 w 6621218"/>
              <a:gd name="connsiteY4" fmla="*/ 8070634 h 8070634"/>
              <a:gd name="connsiteX5" fmla="*/ 0 w 6621218"/>
              <a:gd name="connsiteY5" fmla="*/ 8070634 h 8070634"/>
              <a:gd name="connsiteX6" fmla="*/ 0 w 6621218"/>
              <a:gd name="connsiteY6" fmla="*/ 8070634 h 8070634"/>
              <a:gd name="connsiteX7" fmla="*/ 4102100 w 6621218"/>
              <a:gd name="connsiteY7" fmla="*/ 3978513 h 8070634"/>
              <a:gd name="connsiteX8" fmla="*/ 6046594 w 6621218"/>
              <a:gd name="connsiteY8" fmla="*/ 0 h 8070634"/>
              <a:gd name="connsiteX0" fmla="*/ 6046594 w 6668894"/>
              <a:gd name="connsiteY0" fmla="*/ 0 h 8070634"/>
              <a:gd name="connsiteX1" fmla="*/ 6668894 w 6668894"/>
              <a:gd name="connsiteY1" fmla="*/ 76200 h 8070634"/>
              <a:gd name="connsiteX2" fmla="*/ 6616700 w 6668894"/>
              <a:gd name="connsiteY2" fmla="*/ 4473813 h 8070634"/>
              <a:gd name="connsiteX3" fmla="*/ 6616700 w 6668894"/>
              <a:gd name="connsiteY3" fmla="*/ 8070634 h 8070634"/>
              <a:gd name="connsiteX4" fmla="*/ 6616700 w 6668894"/>
              <a:gd name="connsiteY4" fmla="*/ 8070634 h 8070634"/>
              <a:gd name="connsiteX5" fmla="*/ 0 w 6668894"/>
              <a:gd name="connsiteY5" fmla="*/ 8070634 h 8070634"/>
              <a:gd name="connsiteX6" fmla="*/ 0 w 6668894"/>
              <a:gd name="connsiteY6" fmla="*/ 8070634 h 8070634"/>
              <a:gd name="connsiteX7" fmla="*/ 4102100 w 6668894"/>
              <a:gd name="connsiteY7" fmla="*/ 3978513 h 8070634"/>
              <a:gd name="connsiteX8" fmla="*/ 6046594 w 66688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858000 w 6910194"/>
              <a:gd name="connsiteY4" fmla="*/ 8070634 h 8070634"/>
              <a:gd name="connsiteX5" fmla="*/ 241300 w 6910194"/>
              <a:gd name="connsiteY5" fmla="*/ 80706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858000 w 6910194"/>
              <a:gd name="connsiteY4" fmla="*/ 8070634 h 8070634"/>
              <a:gd name="connsiteX5" fmla="*/ 1714500 w 6910194"/>
              <a:gd name="connsiteY5" fmla="*/ 69530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375400 w 6910194"/>
              <a:gd name="connsiteY4" fmla="*/ 5365534 h 8070634"/>
              <a:gd name="connsiteX5" fmla="*/ 1714500 w 6910194"/>
              <a:gd name="connsiteY5" fmla="*/ 69530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83400 w 6910194"/>
              <a:gd name="connsiteY3" fmla="*/ 6343434 h 8007134"/>
              <a:gd name="connsiteX4" fmla="*/ 6375400 w 6910194"/>
              <a:gd name="connsiteY4" fmla="*/ 5365534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6375400 w 6910194"/>
              <a:gd name="connsiteY4" fmla="*/ 5365534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5563994 w 6910194"/>
              <a:gd name="connsiteY4" fmla="*/ 6985000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5563994 w 6910194"/>
              <a:gd name="connsiteY4" fmla="*/ 6985000 h 8007134"/>
              <a:gd name="connsiteX5" fmla="*/ 1626994 w 6910194"/>
              <a:gd name="connsiteY5" fmla="*/ 6997700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148194 w 6910194"/>
              <a:gd name="connsiteY0" fmla="*/ 50800 h 7930934"/>
              <a:gd name="connsiteX1" fmla="*/ 6910194 w 6910194"/>
              <a:gd name="connsiteY1" fmla="*/ 0 h 7930934"/>
              <a:gd name="connsiteX2" fmla="*/ 6858000 w 6910194"/>
              <a:gd name="connsiteY2" fmla="*/ 4397613 h 7930934"/>
              <a:gd name="connsiteX3" fmla="*/ 6819900 w 6910194"/>
              <a:gd name="connsiteY3" fmla="*/ 6914934 h 7930934"/>
              <a:gd name="connsiteX4" fmla="*/ 5563994 w 6910194"/>
              <a:gd name="connsiteY4" fmla="*/ 6908800 h 7930934"/>
              <a:gd name="connsiteX5" fmla="*/ 1626994 w 6910194"/>
              <a:gd name="connsiteY5" fmla="*/ 6921500 h 7930934"/>
              <a:gd name="connsiteX6" fmla="*/ 0 w 6910194"/>
              <a:gd name="connsiteY6" fmla="*/ 7930934 h 7930934"/>
              <a:gd name="connsiteX7" fmla="*/ 4343400 w 6910194"/>
              <a:gd name="connsiteY7" fmla="*/ 3902313 h 7930934"/>
              <a:gd name="connsiteX8" fmla="*/ 6148194 w 6910194"/>
              <a:gd name="connsiteY8" fmla="*/ 50800 h 7930934"/>
              <a:gd name="connsiteX0" fmla="*/ 6173594 w 6910194"/>
              <a:gd name="connsiteY0" fmla="*/ 76200 h 7930934"/>
              <a:gd name="connsiteX1" fmla="*/ 6910194 w 6910194"/>
              <a:gd name="connsiteY1" fmla="*/ 0 h 7930934"/>
              <a:gd name="connsiteX2" fmla="*/ 6858000 w 6910194"/>
              <a:gd name="connsiteY2" fmla="*/ 4397613 h 7930934"/>
              <a:gd name="connsiteX3" fmla="*/ 6819900 w 6910194"/>
              <a:gd name="connsiteY3" fmla="*/ 6914934 h 7930934"/>
              <a:gd name="connsiteX4" fmla="*/ 5563994 w 6910194"/>
              <a:gd name="connsiteY4" fmla="*/ 6908800 h 7930934"/>
              <a:gd name="connsiteX5" fmla="*/ 1626994 w 6910194"/>
              <a:gd name="connsiteY5" fmla="*/ 6921500 h 7930934"/>
              <a:gd name="connsiteX6" fmla="*/ 0 w 6910194"/>
              <a:gd name="connsiteY6" fmla="*/ 7930934 h 7930934"/>
              <a:gd name="connsiteX7" fmla="*/ 4343400 w 6910194"/>
              <a:gd name="connsiteY7" fmla="*/ 3902313 h 7930934"/>
              <a:gd name="connsiteX8" fmla="*/ 6173594 w 6910194"/>
              <a:gd name="connsiteY8" fmla="*/ 76200 h 7930934"/>
              <a:gd name="connsiteX0" fmla="*/ 6019800 w 6756400"/>
              <a:gd name="connsiteY0" fmla="*/ 76200 h 6985000"/>
              <a:gd name="connsiteX1" fmla="*/ 6756400 w 6756400"/>
              <a:gd name="connsiteY1" fmla="*/ 0 h 6985000"/>
              <a:gd name="connsiteX2" fmla="*/ 6704206 w 6756400"/>
              <a:gd name="connsiteY2" fmla="*/ 4397613 h 6985000"/>
              <a:gd name="connsiteX3" fmla="*/ 6666106 w 6756400"/>
              <a:gd name="connsiteY3" fmla="*/ 6914934 h 6985000"/>
              <a:gd name="connsiteX4" fmla="*/ 5410200 w 6756400"/>
              <a:gd name="connsiteY4" fmla="*/ 6908800 h 6985000"/>
              <a:gd name="connsiteX5" fmla="*/ 1473200 w 6756400"/>
              <a:gd name="connsiteY5" fmla="*/ 6921500 h 6985000"/>
              <a:gd name="connsiteX6" fmla="*/ 0 w 6756400"/>
              <a:gd name="connsiteY6" fmla="*/ 6985000 h 6985000"/>
              <a:gd name="connsiteX7" fmla="*/ 4189606 w 6756400"/>
              <a:gd name="connsiteY7" fmla="*/ 3902313 h 6985000"/>
              <a:gd name="connsiteX8" fmla="*/ 6019800 w 6756400"/>
              <a:gd name="connsiteY8" fmla="*/ 76200 h 69850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4953000 w 6299200"/>
              <a:gd name="connsiteY4" fmla="*/ 69088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5054600 w 6299200"/>
              <a:gd name="connsiteY4" fmla="*/ 69088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5245100 w 6299200"/>
              <a:gd name="connsiteY4" fmla="*/ 69342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1016000 w 6299200"/>
              <a:gd name="connsiteY5" fmla="*/ 69215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76200 h 6953034"/>
              <a:gd name="connsiteX0" fmla="*/ 5562600 w 6299200"/>
              <a:gd name="connsiteY0" fmla="*/ 762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76200 h 6953034"/>
              <a:gd name="connsiteX0" fmla="*/ 5613400 w 6299200"/>
              <a:gd name="connsiteY0" fmla="*/ 127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613400 w 6299200"/>
              <a:gd name="connsiteY8" fmla="*/ 12700 h 6953034"/>
              <a:gd name="connsiteX0" fmla="*/ 5562600 w 6299200"/>
              <a:gd name="connsiteY0" fmla="*/ 45719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45719 h 695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9200" h="6953034">
                <a:moveTo>
                  <a:pt x="5562600" y="45719"/>
                </a:moveTo>
                <a:lnTo>
                  <a:pt x="6299200" y="0"/>
                </a:lnTo>
                <a:lnTo>
                  <a:pt x="6247006" y="4397613"/>
                </a:lnTo>
                <a:lnTo>
                  <a:pt x="6247006" y="6953034"/>
                </a:lnTo>
                <a:lnTo>
                  <a:pt x="5245100" y="6934200"/>
                </a:lnTo>
                <a:lnTo>
                  <a:pt x="825500" y="6946900"/>
                </a:lnTo>
                <a:lnTo>
                  <a:pt x="0" y="6946900"/>
                </a:lnTo>
                <a:lnTo>
                  <a:pt x="3732406" y="3902313"/>
                </a:lnTo>
                <a:lnTo>
                  <a:pt x="5562600" y="45719"/>
                </a:lnTo>
                <a:close/>
              </a:path>
            </a:pathLst>
          </a:custGeom>
          <a:gradFill flip="none" rotWithShape="1">
            <a:gsLst>
              <a:gs pos="5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ru-RU" sz="450" b="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2AC4948-A7ED-43AE-9AE1-1034D401D0F5}"/>
              </a:ext>
            </a:extLst>
          </p:cNvPr>
          <p:cNvSpPr/>
          <p:nvPr userDrawn="1"/>
        </p:nvSpPr>
        <p:spPr>
          <a:xfrm>
            <a:off x="8433880" y="2996120"/>
            <a:ext cx="758757" cy="564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Freeform 131">
            <a:extLst>
              <a:ext uri="{FF2B5EF4-FFF2-40B4-BE49-F238E27FC236}">
                <a16:creationId xmlns="" xmlns:a16="http://schemas.microsoft.com/office/drawing/2014/main" id="{E271C5CC-6FD4-43ED-B7ED-2988CB8AA1B6}"/>
              </a:ext>
            </a:extLst>
          </p:cNvPr>
          <p:cNvSpPr>
            <a:spLocks/>
          </p:cNvSpPr>
          <p:nvPr userDrawn="1"/>
        </p:nvSpPr>
        <p:spPr bwMode="auto">
          <a:xfrm>
            <a:off x="1534321" y="1250043"/>
            <a:ext cx="9618660" cy="6113975"/>
          </a:xfrm>
          <a:custGeom>
            <a:avLst/>
            <a:gdLst>
              <a:gd name="connsiteX0" fmla="*/ 9162777 w 9367131"/>
              <a:gd name="connsiteY0" fmla="*/ 0 h 5954094"/>
              <a:gd name="connsiteX1" fmla="*/ 9367131 w 9367131"/>
              <a:gd name="connsiteY1" fmla="*/ 482672 h 5954094"/>
              <a:gd name="connsiteX2" fmla="*/ 9171075 w 9367131"/>
              <a:gd name="connsiteY2" fmla="*/ 482672 h 5954094"/>
              <a:gd name="connsiteX3" fmla="*/ 8258220 w 9367131"/>
              <a:gd name="connsiteY3" fmla="*/ 2548006 h 5954094"/>
              <a:gd name="connsiteX4" fmla="*/ 4343320 w 9367131"/>
              <a:gd name="connsiteY4" fmla="*/ 5954094 h 5954094"/>
              <a:gd name="connsiteX5" fmla="*/ 0 w 9367131"/>
              <a:gd name="connsiteY5" fmla="*/ 5954094 h 5954094"/>
              <a:gd name="connsiteX6" fmla="*/ 7459473 w 9367131"/>
              <a:gd name="connsiteY6" fmla="*/ 2548006 h 5954094"/>
              <a:gd name="connsiteX7" fmla="*/ 7459472 w 9367131"/>
              <a:gd name="connsiteY7" fmla="*/ 2548006 h 5954094"/>
              <a:gd name="connsiteX8" fmla="*/ 8735395 w 9367131"/>
              <a:gd name="connsiteY8" fmla="*/ 500929 h 5954094"/>
              <a:gd name="connsiteX9" fmla="*/ 8535189 w 9367131"/>
              <a:gd name="connsiteY9" fmla="*/ 500929 h 5954094"/>
              <a:gd name="connsiteX10" fmla="*/ 9162777 w 9367131"/>
              <a:gd name="connsiteY10" fmla="*/ 0 h 595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67131" h="5954094">
                <a:moveTo>
                  <a:pt x="9162777" y="0"/>
                </a:moveTo>
                <a:lnTo>
                  <a:pt x="9367131" y="482672"/>
                </a:lnTo>
                <a:lnTo>
                  <a:pt x="9171075" y="482672"/>
                </a:lnTo>
                <a:lnTo>
                  <a:pt x="8258220" y="2548006"/>
                </a:lnTo>
                <a:lnTo>
                  <a:pt x="4343320" y="5954094"/>
                </a:lnTo>
                <a:lnTo>
                  <a:pt x="0" y="5954094"/>
                </a:lnTo>
                <a:lnTo>
                  <a:pt x="7459473" y="2548006"/>
                </a:lnTo>
                <a:lnTo>
                  <a:pt x="7459472" y="2548006"/>
                </a:lnTo>
                <a:lnTo>
                  <a:pt x="8735395" y="500929"/>
                </a:lnTo>
                <a:lnTo>
                  <a:pt x="8535189" y="500929"/>
                </a:lnTo>
                <a:lnTo>
                  <a:pt x="9162777" y="0"/>
                </a:lnTo>
                <a:close/>
              </a:path>
            </a:pathLst>
          </a:cu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sz="450" b="1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C96F624-DDCD-4056-84D4-FE5406A64CE8}"/>
              </a:ext>
            </a:extLst>
          </p:cNvPr>
          <p:cNvSpPr/>
          <p:nvPr userDrawn="1"/>
        </p:nvSpPr>
        <p:spPr>
          <a:xfrm>
            <a:off x="5982510" y="3988341"/>
            <a:ext cx="758757" cy="564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3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2669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=""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90590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22A43EE-37ED-0EF7-321F-44564C1CAB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3566" y="392400"/>
            <a:ext cx="6073200" cy="60732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 lang="ru-RU" dirty="0"/>
            </a:lvl1pPr>
          </a:lstStyle>
          <a:p>
            <a:pPr lvl="0"/>
            <a:endParaRPr lang="ru-RU" dirty="0"/>
          </a:p>
        </p:txBody>
      </p:sp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2669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=""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79699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D85FC0D-9464-4538-8E32-A864AF617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55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61" r:id="rId3"/>
    <p:sldLayoutId id="2147483650" r:id="rId4"/>
    <p:sldLayoutId id="2147483684" r:id="rId5"/>
    <p:sldLayoutId id="2147483688" r:id="rId6"/>
    <p:sldLayoutId id="2147483683" r:id="rId7"/>
    <p:sldLayoutId id="2147483675" r:id="rId8"/>
    <p:sldLayoutId id="2147483690" r:id="rId9"/>
    <p:sldLayoutId id="2147483689" r:id="rId10"/>
    <p:sldLayoutId id="2147483677" r:id="rId11"/>
    <p:sldLayoutId id="2147483692" r:id="rId12"/>
    <p:sldLayoutId id="2147483678" r:id="rId13"/>
    <p:sldLayoutId id="2147483693" r:id="rId14"/>
    <p:sldLayoutId id="2147483676" r:id="rId15"/>
    <p:sldLayoutId id="2147483674" r:id="rId16"/>
    <p:sldLayoutId id="2147483680" r:id="rId17"/>
    <p:sldLayoutId id="2147483694" r:id="rId18"/>
    <p:sldLayoutId id="2147483681" r:id="rId19"/>
    <p:sldLayoutId id="2147483682" r:id="rId20"/>
    <p:sldLayoutId id="2147483679" r:id="rId21"/>
    <p:sldLayoutId id="2147483695" r:id="rId22"/>
    <p:sldLayoutId id="2147483696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&#1086;&#1085;&#1083;&#1072;&#1081;&#1085;&#1080;&#1085;&#1089;&#1087;&#1077;&#1082;&#1094;&#1080;&#1103;.&#1088;&#1092;/" TargetMode="Externa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8%D0%BD%D0%B8%D1%81%D1%82%D0%B5%D1%80%D1%81%D1%82%D0%B2%D0%BE_%D1%82%D1%80%D1%83%D0%B4%D0%B0_%D0%B8_%D1%81%D0%BE%D1%86%D0%B8%D0%B0%D0%BB%D1%8C%D0%BD%D0%BE%D0%B9_%D0%B7%D0%B0%D1%89%D0%B8%D1%82%D1%8B_%D0%A0%D0%BE%D1%81%D1%81%D0%B8%D0%B9%D1%81%D0%BA%D0%BE%D0%B9_%D0%A4%D0%B5%D0%B4%D0%B5%D1%80%D0%B0%D1%86%D0%B8%D0%B8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6;&#1085;&#1083;&#1072;&#1081;&#1085;&#1080;&#1085;&#1089;&#1087;&#1077;&#1082;&#1094;&#1080;&#1103;.&#1088;&#1092;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eb.telegram.org/a/#-100195144865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7">
            <a:extLst>
              <a:ext uri="{FF2B5EF4-FFF2-40B4-BE49-F238E27FC236}">
                <a16:creationId xmlns="" xmlns:a16="http://schemas.microsoft.com/office/drawing/2014/main" id="{6AB33A65-AF4F-1F56-FEAF-DC2BF6049A20}"/>
              </a:ext>
            </a:extLst>
          </p:cNvPr>
          <p:cNvSpPr/>
          <p:nvPr/>
        </p:nvSpPr>
        <p:spPr>
          <a:xfrm>
            <a:off x="6805247" y="5242190"/>
            <a:ext cx="2676728" cy="510230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28600"/>
            <a:endParaRPr lang="ru-RU" sz="90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8" name="Rounded Rectangle 4">
            <a:extLst>
              <a:ext uri="{FF2B5EF4-FFF2-40B4-BE49-F238E27FC236}">
                <a16:creationId xmlns="" xmlns:a16="http://schemas.microsoft.com/office/drawing/2014/main" id="{092A18EC-EEA5-80D5-6B0C-D5A11DAFF90E}"/>
              </a:ext>
            </a:extLst>
          </p:cNvPr>
          <p:cNvSpPr/>
          <p:nvPr/>
        </p:nvSpPr>
        <p:spPr>
          <a:xfrm>
            <a:off x="9395568" y="5242190"/>
            <a:ext cx="1665156" cy="510230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28600"/>
            <a:r>
              <a:rPr lang="ru-RU" sz="2000" kern="0" dirty="0">
                <a:solidFill>
                  <a:srgbClr val="FFFFFF"/>
                </a:solidFill>
                <a:latin typeface="Oswald Light" pitchFamily="2" charset="-52"/>
              </a:rPr>
              <a:t>ГИТ в РС (Я)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85399D5-B759-F1E3-BA76-36685FD6CB58}"/>
              </a:ext>
            </a:extLst>
          </p:cNvPr>
          <p:cNvSpPr txBox="1">
            <a:spLocks/>
          </p:cNvSpPr>
          <p:nvPr/>
        </p:nvSpPr>
        <p:spPr bwMode="gray">
          <a:xfrm>
            <a:off x="7030590" y="5312639"/>
            <a:ext cx="3119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Aft>
                <a:spcPct val="0"/>
              </a:spcAft>
              <a:buClr>
                <a:srgbClr val="009FE9"/>
              </a:buClr>
            </a:pPr>
            <a:r>
              <a:rPr lang="ru-RU" sz="2400" dirty="0">
                <a:solidFill>
                  <a:schemeClr val="bg1"/>
                </a:solidFill>
                <a:latin typeface="Oswald Light" pitchFamily="2" charset="-52"/>
                <a:ea typeface="VTB Group Cond Book" panose="020B0506050504020204" pitchFamily="34" charset="77"/>
              </a:rPr>
              <a:t>Владимир Николаев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3236CCD-9B28-5CE5-3DDC-C40178E1D1A6}"/>
              </a:ext>
            </a:extLst>
          </p:cNvPr>
          <p:cNvSpPr txBox="1"/>
          <p:nvPr/>
        </p:nvSpPr>
        <p:spPr>
          <a:xfrm>
            <a:off x="7030590" y="1641176"/>
            <a:ext cx="5059911" cy="218521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altLang="ru-RU" sz="3200" dirty="0" smtClean="0">
                <a:solidFill>
                  <a:schemeClr val="bg1"/>
                </a:solidFill>
                <a:latin typeface="Montserrat ExtraBold" pitchFamily="2" charset="-52"/>
              </a:rPr>
              <a:t>Надзор и контроль за соблюдением трудового законодательства ГИТ в РС (Я)</a:t>
            </a:r>
            <a:endParaRPr lang="ru-RU" altLang="ru-RU" sz="3200" dirty="0">
              <a:solidFill>
                <a:schemeClr val="bg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44"/>
          <a:stretch/>
        </p:blipFill>
        <p:spPr bwMode="auto">
          <a:xfrm>
            <a:off x="7983150" y="209675"/>
            <a:ext cx="4032595" cy="1147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-2868108" y="-1882299"/>
            <a:ext cx="10012998" cy="10012998"/>
          </a:xfrm>
        </p:spPr>
      </p:pic>
    </p:spTree>
    <p:extLst>
      <p:ext uri="{BB962C8B-B14F-4D97-AF65-F5344CB8AC3E}">
        <p14:creationId xmlns:p14="http://schemas.microsoft.com/office/powerpoint/2010/main" val="69902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210" y="322669"/>
            <a:ext cx="10515600" cy="5909310"/>
          </a:xfrm>
        </p:spPr>
        <p:txBody>
          <a:bodyPr/>
          <a:lstStyle/>
          <a:p>
            <a:r>
              <a:rPr lang="ru-RU" sz="2800" dirty="0"/>
              <a:t>О состоянии производственного травматизма </a:t>
            </a:r>
            <a:br>
              <a:rPr lang="ru-RU" sz="2800" dirty="0"/>
            </a:br>
            <a:r>
              <a:rPr lang="ru-RU" sz="2800" dirty="0"/>
              <a:t>в Республике Саха (Якутия) за 2024 год</a:t>
            </a:r>
            <a:br>
              <a:rPr lang="ru-RU" sz="2800" dirty="0"/>
            </a:br>
            <a:r>
              <a:rPr lang="ru-RU" sz="2800" dirty="0"/>
              <a:t> </a:t>
            </a:r>
            <a:br>
              <a:rPr lang="ru-RU" sz="2800" dirty="0"/>
            </a:br>
            <a:r>
              <a:rPr lang="ru-RU" sz="2800" dirty="0"/>
              <a:t>По данным Государственной инспекции труда в Республике Саха (Якутия) за 2024 год зарегистрировано 66 несчастных случаев на производстве с тяжелыми последствиями, из них 5 групповых, 45 тяжелых и 16 смертельных несчастных случаев на производстве. За 2023 года зарегистрировано 81 несчастных случая на производстве с тяжелыми последствиями, в том числе 9 групповых несчастных случая, 53 тяжелых и 19 смертельных несчастных случаев на производстве. Таким образом, общее количество несчастных случаев на производстве за 2024 уменьшилось в 1,2 раза по сравнению с аналогичным периодом прошлого года. В том числе количество групповых несчастных случаев уменьшилось в 1,8 раза, тяжелых и смертельных порядка 1,2 раза. Абсолютное количество погибших за 2024 год составило 20 человек, против 23 за  прошлый год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203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11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8" t="19444" r="22604" b="40278"/>
          <a:stretch/>
        </p:blipFill>
        <p:spPr bwMode="auto">
          <a:xfrm>
            <a:off x="276224" y="381000"/>
            <a:ext cx="9842828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762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12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2" t="24814" r="22917" b="39445"/>
          <a:stretch/>
        </p:blipFill>
        <p:spPr bwMode="auto">
          <a:xfrm>
            <a:off x="476249" y="342900"/>
            <a:ext cx="1081013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220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13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4" t="18889" r="22812" b="36481"/>
          <a:stretch/>
        </p:blipFill>
        <p:spPr bwMode="auto">
          <a:xfrm>
            <a:off x="1285874" y="544146"/>
            <a:ext cx="8505826" cy="553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221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14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6" t="17592" r="21875" b="5185"/>
          <a:stretch/>
        </p:blipFill>
        <p:spPr bwMode="auto">
          <a:xfrm>
            <a:off x="419328" y="304800"/>
            <a:ext cx="6019572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5" t="20741" r="23750" b="33334"/>
          <a:stretch/>
        </p:blipFill>
        <p:spPr bwMode="auto">
          <a:xfrm>
            <a:off x="6172200" y="304800"/>
            <a:ext cx="57340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279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 за 2020-2024 гг.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15</a:t>
            </a:fld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74393"/>
              </p:ext>
            </p:extLst>
          </p:nvPr>
        </p:nvGraphicFramePr>
        <p:xfrm>
          <a:off x="552450" y="609600"/>
          <a:ext cx="10782300" cy="581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7219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строительстве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16</a:t>
            </a:fld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27635879"/>
              </p:ext>
            </p:extLst>
          </p:nvPr>
        </p:nvGraphicFramePr>
        <p:xfrm>
          <a:off x="990600" y="1333500"/>
          <a:ext cx="8724900" cy="430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0068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110" y="608419"/>
            <a:ext cx="11090790" cy="6075509"/>
          </a:xfrm>
        </p:spPr>
        <p:txBody>
          <a:bodyPr/>
          <a:lstStyle/>
          <a:p>
            <a:r>
              <a:rPr lang="ru-RU" sz="2400" dirty="0"/>
              <a:t>Наиболее характерные нарушения трудового </a:t>
            </a:r>
            <a:r>
              <a:rPr lang="ru-RU" sz="2400" dirty="0" smtClean="0"/>
              <a:t>законодательства: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- работодателями не обеспечивается функционирование системы управления охраны труда, не исполняются мероприятия, направленные на снижение </a:t>
            </a:r>
            <a:r>
              <a:rPr lang="ru-RU" sz="2000" dirty="0"/>
              <a:t>уровня</a:t>
            </a:r>
            <a:r>
              <a:rPr lang="ru-RU" sz="2400" dirty="0"/>
              <a:t> риска; </a:t>
            </a:r>
            <a:br>
              <a:rPr lang="ru-RU" sz="2400" dirty="0"/>
            </a:br>
            <a:r>
              <a:rPr lang="ru-RU" sz="2400" dirty="0"/>
              <a:t>- отсутствует оценка профессиональных рисков, связанных с возможным </a:t>
            </a:r>
            <a:r>
              <a:rPr lang="ru-RU" sz="2400" dirty="0" err="1"/>
              <a:t>травмированием</a:t>
            </a:r>
            <a:r>
              <a:rPr lang="ru-RU" sz="2400" dirty="0"/>
              <a:t> работников и мер по исключению или снижению уровней профессиональных рисков, в рамках процедуры управления профессиональными рисками;</a:t>
            </a:r>
            <a:br>
              <a:rPr lang="ru-RU" sz="2400" dirty="0"/>
            </a:br>
            <a:r>
              <a:rPr lang="ru-RU" sz="2400" dirty="0"/>
              <a:t>- не обеспечивается безопасность работников при эксплуатации оборудования, осуществлении технологических процессов, применяемых в производстве инструментов, сырья и материалов;</a:t>
            </a:r>
            <a:br>
              <a:rPr lang="ru-RU" sz="2400" dirty="0"/>
            </a:br>
            <a:r>
              <a:rPr lang="ru-RU" sz="2400" dirty="0"/>
              <a:t>- не проводятся в установленные сроки инструктажи по охране труда, обучение и проверка знаний требований охраны труда;</a:t>
            </a:r>
            <a:br>
              <a:rPr lang="ru-RU" sz="2400" dirty="0"/>
            </a:br>
            <a:r>
              <a:rPr lang="ru-RU" sz="2400" dirty="0"/>
              <a:t>- не проводятся обязательные предварительные и периодические медицинские осмотры, а также обязательные психиатрические освидетельствования;</a:t>
            </a:r>
            <a:br>
              <a:rPr lang="ru-RU" sz="2400" dirty="0"/>
            </a:br>
            <a:r>
              <a:rPr lang="ru-RU" sz="2400" dirty="0"/>
              <a:t>- не обеспечивают своевременную выдачу работникам, занятым на работах с вредными и/или опасными условиями труда специальной одежды, специальной обуви и средств индивидуальной защиты.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330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BC4D4ED-1129-4A95-99BC-AE7D801793BC}"/>
              </a:ext>
            </a:extLst>
          </p:cNvPr>
          <p:cNvSpPr txBox="1"/>
          <p:nvPr/>
        </p:nvSpPr>
        <p:spPr>
          <a:xfrm>
            <a:off x="3692279" y="526967"/>
            <a:ext cx="70482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ru-RU" altLang="ko-KR" sz="2800" dirty="0" err="1">
                <a:solidFill>
                  <a:schemeClr val="bg1"/>
                </a:solidFill>
                <a:hlinkClick r:id="rId2"/>
              </a:rPr>
              <a:t>онлайнинспекция.рф</a:t>
            </a:r>
            <a:r>
              <a:rPr lang="ru-RU" altLang="ko-KR" sz="2800" dirty="0">
                <a:solidFill>
                  <a:schemeClr val="bg1"/>
                </a:solidFill>
                <a:hlinkClick r:id="rId2"/>
              </a:rPr>
              <a:t>/</a:t>
            </a:r>
            <a:r>
              <a:rPr lang="en-US" altLang="ko-KR" sz="1600" dirty="0" smtClean="0">
                <a:solidFill>
                  <a:schemeClr val="bg1"/>
                </a:solidFill>
              </a:rPr>
              <a:t>.</a:t>
            </a:r>
            <a:endParaRPr lang="ru-RU" altLang="ko-KR" sz="1600" dirty="0" smtClean="0">
              <a:solidFill>
                <a:schemeClr val="bg1"/>
              </a:solidFill>
            </a:endParaRPr>
          </a:p>
          <a:p>
            <a:r>
              <a:rPr lang="ru-RU" altLang="ko-KR" sz="1600" dirty="0" smtClean="0">
                <a:solidFill>
                  <a:schemeClr val="bg1"/>
                </a:solidFill>
              </a:rPr>
              <a:t>Ресурс </a:t>
            </a:r>
            <a:r>
              <a:rPr lang="ru-RU" altLang="ko-KR" sz="1600" dirty="0">
                <a:solidFill>
                  <a:schemeClr val="bg1"/>
                </a:solidFill>
              </a:rPr>
              <a:t>позволяет обратиться в инспекцию труда, получить бесплатную консультацию по вопросам трудовых отношений или провести самопроверку своей организации.</a:t>
            </a:r>
            <a:endParaRPr lang="en-US" altLang="ko-KR" sz="1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C07B476-3C26-49A0-835B-D2A13840C95F}"/>
              </a:ext>
            </a:extLst>
          </p:cNvPr>
          <p:cNvSpPr txBox="1"/>
          <p:nvPr/>
        </p:nvSpPr>
        <p:spPr>
          <a:xfrm>
            <a:off x="677206" y="526967"/>
            <a:ext cx="3015074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altLang="ko-KR" sz="2400" b="0" dirty="0" smtClean="0">
                <a:solidFill>
                  <a:schemeClr val="bg1"/>
                </a:solidFill>
              </a:rPr>
              <a:t>Сервис Онлайн - Инспекция</a:t>
            </a:r>
            <a:endParaRPr lang="en-US" altLang="ko-KR" sz="2400" b="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0" y="1759734"/>
            <a:ext cx="10363201" cy="494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3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" y="653142"/>
            <a:ext cx="6074229" cy="427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3C4CC58-BC92-440B-95BF-6F2B6BA303F3}"/>
              </a:ext>
            </a:extLst>
          </p:cNvPr>
          <p:cNvSpPr txBox="1"/>
          <p:nvPr/>
        </p:nvSpPr>
        <p:spPr>
          <a:xfrm>
            <a:off x="7321110" y="925492"/>
            <a:ext cx="44790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000" dirty="0" smtClean="0">
                <a:solidFill>
                  <a:schemeClr val="bg1"/>
                </a:solidFill>
              </a:rPr>
              <a:t>Приказ </a:t>
            </a:r>
            <a:r>
              <a:rPr lang="ru-RU" altLang="ko-KR" sz="2000" dirty="0" err="1" smtClean="0">
                <a:solidFill>
                  <a:schemeClr val="bg1"/>
                </a:solidFill>
              </a:rPr>
              <a:t>Роструда</a:t>
            </a:r>
            <a:r>
              <a:rPr lang="ru-RU" altLang="ko-KR" sz="2000" dirty="0" smtClean="0">
                <a:solidFill>
                  <a:schemeClr val="bg1"/>
                </a:solidFill>
              </a:rPr>
              <a:t> №20 от 01.02.2022 </a:t>
            </a:r>
          </a:p>
          <a:p>
            <a:r>
              <a:rPr lang="ru-RU" altLang="ko-KR" sz="2000" dirty="0">
                <a:solidFill>
                  <a:schemeClr val="bg1"/>
                </a:solidFill>
              </a:rPr>
              <a:t>ОБ УТВЕРЖДЕНИИ ФОРМ ПРОВЕРОЧНЫХ ЛИСТОВ (СПИСКОВ</a:t>
            </a:r>
          </a:p>
          <a:p>
            <a:r>
              <a:rPr lang="ru-RU" altLang="ko-KR" sz="2000" dirty="0">
                <a:solidFill>
                  <a:schemeClr val="bg1"/>
                </a:solidFill>
              </a:rPr>
              <a:t>КОНТРОЛЬНЫХ ВОПРОСОВ) ДЛЯ ОСУЩЕСТВЛЕНИЯ ФЕДЕРАЛЬНОГО</a:t>
            </a:r>
          </a:p>
          <a:p>
            <a:r>
              <a:rPr lang="ru-RU" altLang="ko-KR" sz="2000" dirty="0">
                <a:solidFill>
                  <a:schemeClr val="bg1"/>
                </a:solidFill>
              </a:rPr>
              <a:t>ГОСУДАРСТВЕННОГО КОНТРОЛЯ (НАДЗОРА) ЗА СОБЛЮДЕНИЕМ ТРУДОВОГО</a:t>
            </a:r>
          </a:p>
          <a:p>
            <a:r>
              <a:rPr lang="ru-RU" altLang="ko-KR" sz="2000" dirty="0">
                <a:solidFill>
                  <a:schemeClr val="bg1"/>
                </a:solidFill>
              </a:rPr>
              <a:t>ЗАКОНОДАТЕЛЬСТВА И ИНЫХ НОРМАТИВНЫХ ПРАВОВЫХ АКТОВ,</a:t>
            </a:r>
          </a:p>
          <a:p>
            <a:r>
              <a:rPr lang="ru-RU" altLang="ko-KR" sz="2000" dirty="0">
                <a:solidFill>
                  <a:schemeClr val="bg1"/>
                </a:solidFill>
              </a:rPr>
              <a:t>СОДЕРЖАЩИХ НОРМЫ ТРУДОВОГО ПРАВА</a:t>
            </a:r>
          </a:p>
          <a:p>
            <a:endParaRPr lang="ru-RU" altLang="ko-KR" sz="16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ru-RU" altLang="ko-KR" sz="1600" dirty="0">
              <a:solidFill>
                <a:schemeClr val="bg1"/>
              </a:solidFill>
            </a:endParaRPr>
          </a:p>
          <a:p>
            <a:endParaRPr lang="ru-RU" altLang="ko-KR" sz="1600" dirty="0" smtClean="0">
              <a:solidFill>
                <a:schemeClr val="bg1"/>
              </a:solidFill>
            </a:endParaRPr>
          </a:p>
          <a:p>
            <a:endParaRPr lang="en-US" altLang="ko-K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818933E6-A6B2-4DAC-B715-31603369B5B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E0D76AF-6AC1-4D80-93A9-5D0984DF1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84946"/>
            <a:ext cx="11188700" cy="2696123"/>
          </a:xfrm>
        </p:spPr>
        <p:txBody>
          <a:bodyPr/>
          <a:lstStyle/>
          <a:p>
            <a:r>
              <a:rPr lang="ru-RU" sz="3600" b="1" dirty="0">
                <a:solidFill>
                  <a:srgbClr val="0070C0"/>
                </a:solidFill>
              </a:rPr>
              <a:t>Федеральная служба по труду и занятости</a:t>
            </a:r>
            <a:r>
              <a:rPr lang="ru-RU" sz="3600" dirty="0">
                <a:solidFill>
                  <a:srgbClr val="0070C0"/>
                </a:solidFill>
              </a:rPr>
              <a:t> (</a:t>
            </a:r>
            <a:r>
              <a:rPr lang="ru-RU" sz="3600" b="1" dirty="0" err="1">
                <a:solidFill>
                  <a:srgbClr val="0070C0"/>
                </a:solidFill>
              </a:rPr>
              <a:t>Роструд</a:t>
            </a:r>
            <a:r>
              <a:rPr lang="ru-RU" sz="3600" dirty="0">
                <a:solidFill>
                  <a:srgbClr val="0070C0"/>
                </a:solidFill>
              </a:rPr>
              <a:t>) — федеральный орган исполнительной власти России, находящийся в ведении </a:t>
            </a:r>
            <a:r>
              <a:rPr lang="ru-RU" sz="3600" dirty="0">
                <a:solidFill>
                  <a:srgbClr val="0070C0"/>
                </a:solidFill>
                <a:hlinkClick r:id="rId3" tooltip="Министерство труда и социальной защиты Российской Федерации"/>
              </a:rPr>
              <a:t>Министерства труда и социальной защиты</a:t>
            </a:r>
            <a:r>
              <a:rPr lang="ru-RU" sz="3600" dirty="0">
                <a:solidFill>
                  <a:srgbClr val="0070C0"/>
                </a:solidFill>
              </a:rPr>
              <a:t>. 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5321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9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CC4DEF28-3E8F-4C13-BFA4-C637353F7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62406"/>
            <a:ext cx="10515600" cy="535531"/>
          </a:xfrm>
        </p:spPr>
        <p:txBody>
          <a:bodyPr/>
          <a:lstStyle/>
          <a:p>
            <a:r>
              <a:rPr lang="ru-RU" sz="3200" b="1" dirty="0" smtClean="0"/>
              <a:t>Проведение Профилактики ГИТ в РС (Я)</a:t>
            </a:r>
            <a:endParaRPr lang="ru-RU" sz="3200" b="1" dirty="0"/>
          </a:p>
        </p:txBody>
      </p:sp>
      <p:sp>
        <p:nvSpPr>
          <p:cNvPr id="38" name="Номер слайда 5">
            <a:extLst>
              <a:ext uri="{FF2B5EF4-FFF2-40B4-BE49-F238E27FC236}">
                <a16:creationId xmlns="" xmlns:a16="http://schemas.microsoft.com/office/drawing/2014/main" id="{577887BE-4692-432D-B466-8C953A45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20</a:t>
            </a:fld>
            <a:endParaRPr lang="ru-RU"/>
          </a:p>
        </p:txBody>
      </p:sp>
      <p:sp>
        <p:nvSpPr>
          <p:cNvPr id="9" name="Рисунок 6">
            <a:extLst>
              <a:ext uri="{FF2B5EF4-FFF2-40B4-BE49-F238E27FC236}">
                <a16:creationId xmlns="" xmlns:a16="http://schemas.microsoft.com/office/drawing/2014/main" id="{64040CB6-0E88-461B-9CB3-A64CBD935E07}"/>
              </a:ext>
            </a:extLst>
          </p:cNvPr>
          <p:cNvSpPr/>
          <p:nvPr/>
        </p:nvSpPr>
        <p:spPr>
          <a:xfrm>
            <a:off x="515388" y="5643470"/>
            <a:ext cx="208512" cy="208510"/>
          </a:xfrm>
          <a:custGeom>
            <a:avLst/>
            <a:gdLst>
              <a:gd name="connsiteX0" fmla="*/ 115775 w 208512"/>
              <a:gd name="connsiteY0" fmla="*/ 104255 h 208510"/>
              <a:gd name="connsiteX1" fmla="*/ 206126 w 208512"/>
              <a:gd name="connsiteY1" fmla="*/ 13904 h 208510"/>
              <a:gd name="connsiteX2" fmla="*/ 206126 w 208512"/>
              <a:gd name="connsiteY2" fmla="*/ 2386 h 208510"/>
              <a:gd name="connsiteX3" fmla="*/ 194608 w 208512"/>
              <a:gd name="connsiteY3" fmla="*/ 2386 h 208510"/>
              <a:gd name="connsiteX4" fmla="*/ 104256 w 208512"/>
              <a:gd name="connsiteY4" fmla="*/ 92737 h 208510"/>
              <a:gd name="connsiteX5" fmla="*/ 13904 w 208512"/>
              <a:gd name="connsiteY5" fmla="*/ 2386 h 208510"/>
              <a:gd name="connsiteX6" fmla="*/ 2386 w 208512"/>
              <a:gd name="connsiteY6" fmla="*/ 2386 h 208510"/>
              <a:gd name="connsiteX7" fmla="*/ 2386 w 208512"/>
              <a:gd name="connsiteY7" fmla="*/ 13904 h 208510"/>
              <a:gd name="connsiteX8" fmla="*/ 92737 w 208512"/>
              <a:gd name="connsiteY8" fmla="*/ 104255 h 208510"/>
              <a:gd name="connsiteX9" fmla="*/ 2386 w 208512"/>
              <a:gd name="connsiteY9" fmla="*/ 194606 h 208510"/>
              <a:gd name="connsiteX10" fmla="*/ 2386 w 208512"/>
              <a:gd name="connsiteY10" fmla="*/ 206124 h 208510"/>
              <a:gd name="connsiteX11" fmla="*/ 13904 w 208512"/>
              <a:gd name="connsiteY11" fmla="*/ 206124 h 208510"/>
              <a:gd name="connsiteX12" fmla="*/ 104256 w 208512"/>
              <a:gd name="connsiteY12" fmla="*/ 115774 h 208510"/>
              <a:gd name="connsiteX13" fmla="*/ 194608 w 208512"/>
              <a:gd name="connsiteY13" fmla="*/ 206124 h 208510"/>
              <a:gd name="connsiteX14" fmla="*/ 206126 w 208512"/>
              <a:gd name="connsiteY14" fmla="*/ 206124 h 208510"/>
              <a:gd name="connsiteX15" fmla="*/ 206126 w 208512"/>
              <a:gd name="connsiteY15" fmla="*/ 194606 h 208510"/>
              <a:gd name="connsiteX16" fmla="*/ 115775 w 208512"/>
              <a:gd name="connsiteY16" fmla="*/ 104255 h 208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8512" h="208510">
                <a:moveTo>
                  <a:pt x="115775" y="104255"/>
                </a:moveTo>
                <a:lnTo>
                  <a:pt x="206126" y="13904"/>
                </a:lnTo>
                <a:cubicBezTo>
                  <a:pt x="209307" y="10724"/>
                  <a:pt x="209307" y="5566"/>
                  <a:pt x="206126" y="2386"/>
                </a:cubicBezTo>
                <a:cubicBezTo>
                  <a:pt x="202945" y="-795"/>
                  <a:pt x="197788" y="-795"/>
                  <a:pt x="194608" y="2386"/>
                </a:cubicBezTo>
                <a:lnTo>
                  <a:pt x="104256" y="92737"/>
                </a:lnTo>
                <a:lnTo>
                  <a:pt x="13904" y="2386"/>
                </a:lnTo>
                <a:cubicBezTo>
                  <a:pt x="10723" y="-795"/>
                  <a:pt x="5566" y="-795"/>
                  <a:pt x="2386" y="2386"/>
                </a:cubicBezTo>
                <a:cubicBezTo>
                  <a:pt x="-795" y="5566"/>
                  <a:pt x="-795" y="10724"/>
                  <a:pt x="2386" y="13904"/>
                </a:cubicBezTo>
                <a:lnTo>
                  <a:pt x="92737" y="104255"/>
                </a:lnTo>
                <a:lnTo>
                  <a:pt x="2386" y="194606"/>
                </a:lnTo>
                <a:cubicBezTo>
                  <a:pt x="-795" y="197787"/>
                  <a:pt x="-795" y="202944"/>
                  <a:pt x="2386" y="206124"/>
                </a:cubicBezTo>
                <a:cubicBezTo>
                  <a:pt x="5566" y="209305"/>
                  <a:pt x="10723" y="209305"/>
                  <a:pt x="13904" y="206124"/>
                </a:cubicBezTo>
                <a:lnTo>
                  <a:pt x="104256" y="115774"/>
                </a:lnTo>
                <a:lnTo>
                  <a:pt x="194608" y="206124"/>
                </a:lnTo>
                <a:cubicBezTo>
                  <a:pt x="197788" y="209305"/>
                  <a:pt x="202945" y="209305"/>
                  <a:pt x="206126" y="206124"/>
                </a:cubicBezTo>
                <a:cubicBezTo>
                  <a:pt x="209307" y="202943"/>
                  <a:pt x="209307" y="197787"/>
                  <a:pt x="206126" y="194606"/>
                </a:cubicBezTo>
                <a:lnTo>
                  <a:pt x="115775" y="104255"/>
                </a:lnTo>
                <a:close/>
              </a:path>
            </a:pathLst>
          </a:custGeom>
          <a:solidFill>
            <a:schemeClr val="bg1"/>
          </a:solidFill>
          <a:ln w="39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1" name="Рисунок 31">
            <a:extLst>
              <a:ext uri="{FF2B5EF4-FFF2-40B4-BE49-F238E27FC236}">
                <a16:creationId xmlns="" xmlns:a16="http://schemas.microsoft.com/office/drawing/2014/main" id="{CE230704-74B1-41F9-BD32-72DDAC173B38}"/>
              </a:ext>
            </a:extLst>
          </p:cNvPr>
          <p:cNvSpPr/>
          <p:nvPr/>
        </p:nvSpPr>
        <p:spPr>
          <a:xfrm>
            <a:off x="497146" y="2521348"/>
            <a:ext cx="243508" cy="178825"/>
          </a:xfrm>
          <a:custGeom>
            <a:avLst/>
            <a:gdLst>
              <a:gd name="connsiteX0" fmla="*/ 239942 w 243508"/>
              <a:gd name="connsiteY0" fmla="*/ 3566 h 178825"/>
              <a:gd name="connsiteX1" fmla="*/ 222724 w 243508"/>
              <a:gd name="connsiteY1" fmla="*/ 3566 h 178825"/>
              <a:gd name="connsiteX2" fmla="*/ 76855 w 243508"/>
              <a:gd name="connsiteY2" fmla="*/ 149435 h 178825"/>
              <a:gd name="connsiteX3" fmla="*/ 20785 w 243508"/>
              <a:gd name="connsiteY3" fmla="*/ 93366 h 178825"/>
              <a:gd name="connsiteX4" fmla="*/ 3566 w 243508"/>
              <a:gd name="connsiteY4" fmla="*/ 93366 h 178825"/>
              <a:gd name="connsiteX5" fmla="*/ 3566 w 243508"/>
              <a:gd name="connsiteY5" fmla="*/ 110584 h 178825"/>
              <a:gd name="connsiteX6" fmla="*/ 68245 w 243508"/>
              <a:gd name="connsiteY6" fmla="*/ 175261 h 178825"/>
              <a:gd name="connsiteX7" fmla="*/ 85464 w 243508"/>
              <a:gd name="connsiteY7" fmla="*/ 175261 h 178825"/>
              <a:gd name="connsiteX8" fmla="*/ 239942 w 243508"/>
              <a:gd name="connsiteY8" fmla="*/ 20785 h 178825"/>
              <a:gd name="connsiteX9" fmla="*/ 239942 w 243508"/>
              <a:gd name="connsiteY9" fmla="*/ 3566 h 1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508" h="178825">
                <a:moveTo>
                  <a:pt x="239942" y="3566"/>
                </a:moveTo>
                <a:cubicBezTo>
                  <a:pt x="235188" y="-1189"/>
                  <a:pt x="227479" y="-1189"/>
                  <a:pt x="222724" y="3566"/>
                </a:cubicBezTo>
                <a:lnTo>
                  <a:pt x="76855" y="149435"/>
                </a:lnTo>
                <a:lnTo>
                  <a:pt x="20785" y="93366"/>
                </a:lnTo>
                <a:cubicBezTo>
                  <a:pt x="16030" y="88611"/>
                  <a:pt x="8322" y="88611"/>
                  <a:pt x="3566" y="93366"/>
                </a:cubicBezTo>
                <a:cubicBezTo>
                  <a:pt x="-1189" y="98120"/>
                  <a:pt x="-1189" y="105829"/>
                  <a:pt x="3566" y="110584"/>
                </a:cubicBezTo>
                <a:lnTo>
                  <a:pt x="68245" y="175261"/>
                </a:lnTo>
                <a:cubicBezTo>
                  <a:pt x="72998" y="180016"/>
                  <a:pt x="80713" y="180012"/>
                  <a:pt x="85464" y="175261"/>
                </a:cubicBezTo>
                <a:lnTo>
                  <a:pt x="239942" y="20785"/>
                </a:lnTo>
                <a:cubicBezTo>
                  <a:pt x="244697" y="16030"/>
                  <a:pt x="244697" y="8321"/>
                  <a:pt x="239942" y="3566"/>
                </a:cubicBezTo>
                <a:close/>
              </a:path>
            </a:pathLst>
          </a:custGeom>
          <a:solidFill>
            <a:srgbClr val="FFFFFF"/>
          </a:solidFill>
          <a:ln w="46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aphicFrame>
        <p:nvGraphicFramePr>
          <p:cNvPr id="20" name="Таблица 4">
            <a:extLst>
              <a:ext uri="{FF2B5EF4-FFF2-40B4-BE49-F238E27FC236}">
                <a16:creationId xmlns="" xmlns:a16="http://schemas.microsoft.com/office/drawing/2014/main" id="{2F865D13-A093-4702-8564-B0A289732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523190"/>
              </p:ext>
            </p:extLst>
          </p:nvPr>
        </p:nvGraphicFramePr>
        <p:xfrm>
          <a:off x="931692" y="1507243"/>
          <a:ext cx="6586708" cy="4084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2565">
                  <a:extLst>
                    <a:ext uri="{9D8B030D-6E8A-4147-A177-3AD203B41FA5}">
                      <a16:colId xmlns="" xmlns:a16="http://schemas.microsoft.com/office/drawing/2014/main" val="2684333230"/>
                    </a:ext>
                  </a:extLst>
                </a:gridCol>
                <a:gridCol w="1634143">
                  <a:extLst>
                    <a:ext uri="{9D8B030D-6E8A-4147-A177-3AD203B41FA5}">
                      <a16:colId xmlns="" xmlns:a16="http://schemas.microsoft.com/office/drawing/2014/main" val="2605178470"/>
                    </a:ext>
                  </a:extLst>
                </a:gridCol>
              </a:tblGrid>
              <a:tr h="791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solidFill>
                            <a:schemeClr val="bg1"/>
                          </a:solidFill>
                          <a:hlinkClick r:id="rId3"/>
                        </a:rPr>
                        <a:t>https://</a:t>
                      </a:r>
                      <a:r>
                        <a:rPr lang="ru-RU" altLang="ko-KR" sz="2000" dirty="0" err="1" smtClean="0">
                          <a:solidFill>
                            <a:schemeClr val="bg1"/>
                          </a:solidFill>
                          <a:hlinkClick r:id="rId3"/>
                        </a:rPr>
                        <a:t>онлайнинспекция.рф</a:t>
                      </a:r>
                      <a:r>
                        <a:rPr lang="ru-RU" altLang="ko-KR" sz="2000" dirty="0" smtClean="0">
                          <a:solidFill>
                            <a:schemeClr val="bg1"/>
                          </a:solidFill>
                          <a:hlinkClick r:id="rId3"/>
                        </a:rPr>
                        <a:t>/</a:t>
                      </a:r>
                      <a:r>
                        <a:rPr lang="en-US" altLang="ko-KR" sz="12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ru-RU" altLang="ko-KR" sz="12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144000" marR="63896" marT="31948" marB="319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2"/>
                        </a:solidFill>
                        <a:latin typeface="+mn-lt"/>
                        <a:cs typeface="Lato Light" panose="020F0402020204030203" pitchFamily="34" charset="0"/>
                      </a:endParaRPr>
                    </a:p>
                  </a:txBody>
                  <a:tcPr marL="63896" marR="63896" marT="31948" marB="31948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0136799"/>
                  </a:ext>
                </a:extLst>
              </a:tr>
              <a:tr h="997985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  <a:cs typeface="Lato" panose="020F0502020204030203" pitchFamily="34" charset="0"/>
                        </a:rPr>
                        <a:t>https://git14.rostrud.gov.ru/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Lato" panose="020F0502020204030203" pitchFamily="34" charset="0"/>
                      </a:endParaRPr>
                    </a:p>
                  </a:txBody>
                  <a:tcPr marL="144000" marR="63896" marT="31948" marB="319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2"/>
                        </a:solidFill>
                        <a:latin typeface="+mn-lt"/>
                        <a:cs typeface="Lato Light" panose="020F0402020204030203" pitchFamily="34" charset="0"/>
                      </a:endParaRPr>
                    </a:p>
                  </a:txBody>
                  <a:tcPr marL="63896" marR="63896" marT="31948" marB="31948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2784694"/>
                  </a:ext>
                </a:extLst>
              </a:tr>
              <a:tr h="6229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effectLst/>
                        </a:rPr>
                        <a:t>Телеграм</a:t>
                      </a:r>
                      <a:r>
                        <a:rPr lang="ru-RU" sz="2000" dirty="0" smtClean="0">
                          <a:effectLst/>
                        </a:rPr>
                        <a:t>,</a:t>
                      </a:r>
                      <a:r>
                        <a:rPr lang="ru-RU" sz="2000" baseline="0" dirty="0" smtClean="0">
                          <a:effectLst/>
                        </a:rPr>
                        <a:t> сайты 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+mn-lt"/>
                        <a:cs typeface="Lato" panose="020F0502020204030203" pitchFamily="34" charset="0"/>
                      </a:endParaRPr>
                    </a:p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  <a:cs typeface="Lato" panose="020F0502020204030203" pitchFamily="34" charset="0"/>
                          <a:hlinkClick r:id="rId4"/>
                        </a:rPr>
                        <a:t>https://web.telegram.org/a/#-1001951448658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+mn-lt"/>
                        <a:cs typeface="Lato" panose="020F0502020204030203" pitchFamily="34" charset="0"/>
                      </a:endParaRPr>
                    </a:p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  <a:cs typeface="Lato" panose="020F0502020204030203" pitchFamily="34" charset="0"/>
                        </a:rPr>
                        <a:t>https://web.telegram.org/a/#-1001684629980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+mn-lt"/>
                        <a:cs typeface="Lato" panose="020F0502020204030203" pitchFamily="34" charset="0"/>
                      </a:endParaRPr>
                    </a:p>
                  </a:txBody>
                  <a:tcPr marL="144000" marR="63896" marT="31948" marB="319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2"/>
                        </a:solidFill>
                        <a:latin typeface="+mn-lt"/>
                        <a:cs typeface="Lato Light" panose="020F0402020204030203" pitchFamily="34" charset="0"/>
                      </a:endParaRPr>
                    </a:p>
                  </a:txBody>
                  <a:tcPr marL="63896" marR="63896" marT="31948" marB="31948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262300619"/>
                  </a:ext>
                </a:extLst>
              </a:tr>
              <a:tr h="622962"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ea typeface="VTB Group Cond Book" panose="020B0506050504020204" pitchFamily="34" charset="-52"/>
                          <a:cs typeface="+mn-cs"/>
                        </a:rPr>
                        <a:t>Горячая линия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  <a:ea typeface="VTB Group Cond Book" panose="020B0506050504020204" pitchFamily="34" charset="-52"/>
                          <a:cs typeface="+mn-cs"/>
                        </a:rPr>
                        <a:t>8 (914)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ea typeface="VTB Group Cond Book" panose="020B0506050504020204" pitchFamily="34" charset="-52"/>
                          <a:cs typeface="+mn-cs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  <a:ea typeface="VTB Group Cond Book" panose="020B0506050504020204" pitchFamily="34" charset="-52"/>
                          <a:cs typeface="+mn-cs"/>
                        </a:rPr>
                        <a:t>74-22-66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+mn-lt"/>
                        <a:ea typeface="VTB Group Cond Book" panose="020B0506050504020204" pitchFamily="34" charset="-52"/>
                        <a:cs typeface="+mn-cs"/>
                      </a:endParaRPr>
                    </a:p>
                    <a:p>
                      <a:pPr marL="0" indent="0">
                        <a:buNone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ea typeface="VTB Group Cond Book" panose="020B0506050504020204" pitchFamily="34" charset="-52"/>
                          <a:cs typeface="+mn-cs"/>
                        </a:rPr>
                        <a:t>Телефон НВВ 8 </a:t>
                      </a:r>
                      <a:r>
                        <a:rPr lang="ru-RU" sz="2000" dirty="0" smtClean="0">
                          <a:latin typeface="+mn-lt"/>
                          <a:ea typeface="VTB Group Cond Book" panose="020B0506050504020204" pitchFamily="34" charset="-52"/>
                          <a:cs typeface="+mn-cs"/>
                        </a:rPr>
                        <a:t>4112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ea typeface="VTB Group Cond Book" panose="020B0506050504020204" pitchFamily="34" charset="-52"/>
                          <a:cs typeface="+mn-cs"/>
                        </a:rPr>
                        <a:t> 422318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+mn-lt"/>
                        <a:ea typeface="VTB Group Cond Book" panose="020B0506050504020204" pitchFamily="34" charset="-52"/>
                        <a:cs typeface="+mn-cs"/>
                      </a:endParaRPr>
                    </a:p>
                  </a:txBody>
                  <a:tcPr marL="144000" marR="63896" marT="31948" marB="319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2"/>
                        </a:solidFill>
                        <a:latin typeface="+mn-lt"/>
                        <a:cs typeface="Lato Light" panose="020F0402020204030203" pitchFamily="34" charset="0"/>
                      </a:endParaRPr>
                    </a:p>
                  </a:txBody>
                  <a:tcPr marL="63896" marR="63896" marT="31948" marB="31948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20564000"/>
                  </a:ext>
                </a:extLst>
              </a:tr>
              <a:tr h="622962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effectLst/>
                        </a:rPr>
                        <a:t>Профилактический </a:t>
                      </a:r>
                      <a:r>
                        <a:rPr lang="ru-RU" sz="2000" smtClean="0">
                          <a:effectLst/>
                        </a:rPr>
                        <a:t>Визит,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l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git14@rostrud.gov.ru 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Lato" panose="020F0502020204030203" pitchFamily="34" charset="0"/>
                      </a:endParaRPr>
                    </a:p>
                  </a:txBody>
                  <a:tcPr marL="144000" marR="63896" marT="31948" marB="319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2"/>
                        </a:solidFill>
                        <a:latin typeface="+mn-lt"/>
                        <a:cs typeface="Lato Light" panose="020F0402020204030203" pitchFamily="34" charset="0"/>
                      </a:endParaRPr>
                    </a:p>
                  </a:txBody>
                  <a:tcPr marL="63896" marR="63896" marT="31948" marB="31948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508001551"/>
                  </a:ext>
                </a:extLst>
              </a:tr>
            </a:tbl>
          </a:graphicData>
        </a:graphic>
      </p:graphicFrame>
      <p:sp>
        <p:nvSpPr>
          <p:cNvPr id="8" name="Овал 71">
            <a:extLst>
              <a:ext uri="{FF2B5EF4-FFF2-40B4-BE49-F238E27FC236}">
                <a16:creationId xmlns="" xmlns:a16="http://schemas.microsoft.com/office/drawing/2014/main" id="{D86F9723-858D-4BAC-947C-AAC8ECE191B1}"/>
              </a:ext>
            </a:extLst>
          </p:cNvPr>
          <p:cNvSpPr/>
          <p:nvPr/>
        </p:nvSpPr>
        <p:spPr>
          <a:xfrm>
            <a:off x="6481394" y="1660609"/>
            <a:ext cx="538597" cy="538597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Рисунок 31">
            <a:extLst>
              <a:ext uri="{FF2B5EF4-FFF2-40B4-BE49-F238E27FC236}">
                <a16:creationId xmlns="" xmlns:a16="http://schemas.microsoft.com/office/drawing/2014/main" id="{CE230704-74B1-41F9-BD32-72DDAC173B38}"/>
              </a:ext>
            </a:extLst>
          </p:cNvPr>
          <p:cNvSpPr/>
          <p:nvPr/>
        </p:nvSpPr>
        <p:spPr>
          <a:xfrm>
            <a:off x="6573041" y="1800274"/>
            <a:ext cx="355758" cy="261485"/>
          </a:xfrm>
          <a:custGeom>
            <a:avLst/>
            <a:gdLst>
              <a:gd name="connsiteX0" fmla="*/ 239942 w 243508"/>
              <a:gd name="connsiteY0" fmla="*/ 3566 h 178825"/>
              <a:gd name="connsiteX1" fmla="*/ 222724 w 243508"/>
              <a:gd name="connsiteY1" fmla="*/ 3566 h 178825"/>
              <a:gd name="connsiteX2" fmla="*/ 76855 w 243508"/>
              <a:gd name="connsiteY2" fmla="*/ 149435 h 178825"/>
              <a:gd name="connsiteX3" fmla="*/ 20785 w 243508"/>
              <a:gd name="connsiteY3" fmla="*/ 93366 h 178825"/>
              <a:gd name="connsiteX4" fmla="*/ 3566 w 243508"/>
              <a:gd name="connsiteY4" fmla="*/ 93366 h 178825"/>
              <a:gd name="connsiteX5" fmla="*/ 3566 w 243508"/>
              <a:gd name="connsiteY5" fmla="*/ 110584 h 178825"/>
              <a:gd name="connsiteX6" fmla="*/ 68245 w 243508"/>
              <a:gd name="connsiteY6" fmla="*/ 175261 h 178825"/>
              <a:gd name="connsiteX7" fmla="*/ 85464 w 243508"/>
              <a:gd name="connsiteY7" fmla="*/ 175261 h 178825"/>
              <a:gd name="connsiteX8" fmla="*/ 239942 w 243508"/>
              <a:gd name="connsiteY8" fmla="*/ 20785 h 178825"/>
              <a:gd name="connsiteX9" fmla="*/ 239942 w 243508"/>
              <a:gd name="connsiteY9" fmla="*/ 3566 h 1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508" h="178825">
                <a:moveTo>
                  <a:pt x="239942" y="3566"/>
                </a:moveTo>
                <a:cubicBezTo>
                  <a:pt x="235188" y="-1189"/>
                  <a:pt x="227479" y="-1189"/>
                  <a:pt x="222724" y="3566"/>
                </a:cubicBezTo>
                <a:lnTo>
                  <a:pt x="76855" y="149435"/>
                </a:lnTo>
                <a:lnTo>
                  <a:pt x="20785" y="93366"/>
                </a:lnTo>
                <a:cubicBezTo>
                  <a:pt x="16030" y="88611"/>
                  <a:pt x="8322" y="88611"/>
                  <a:pt x="3566" y="93366"/>
                </a:cubicBezTo>
                <a:cubicBezTo>
                  <a:pt x="-1189" y="98120"/>
                  <a:pt x="-1189" y="105829"/>
                  <a:pt x="3566" y="110584"/>
                </a:cubicBezTo>
                <a:lnTo>
                  <a:pt x="68245" y="175261"/>
                </a:lnTo>
                <a:cubicBezTo>
                  <a:pt x="72998" y="180016"/>
                  <a:pt x="80713" y="180012"/>
                  <a:pt x="85464" y="175261"/>
                </a:cubicBezTo>
                <a:lnTo>
                  <a:pt x="239942" y="20785"/>
                </a:lnTo>
                <a:cubicBezTo>
                  <a:pt x="244697" y="16030"/>
                  <a:pt x="244697" y="8321"/>
                  <a:pt x="239942" y="3566"/>
                </a:cubicBezTo>
                <a:close/>
              </a:path>
            </a:pathLst>
          </a:custGeom>
          <a:solidFill>
            <a:srgbClr val="FFFFFF"/>
          </a:solidFill>
          <a:ln w="46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4" name="Овал 71">
            <a:extLst>
              <a:ext uri="{FF2B5EF4-FFF2-40B4-BE49-F238E27FC236}">
                <a16:creationId xmlns="" xmlns:a16="http://schemas.microsoft.com/office/drawing/2014/main" id="{D86F9723-858D-4BAC-947C-AAC8ECE191B1}"/>
              </a:ext>
            </a:extLst>
          </p:cNvPr>
          <p:cNvSpPr/>
          <p:nvPr/>
        </p:nvSpPr>
        <p:spPr>
          <a:xfrm>
            <a:off x="6481394" y="2684382"/>
            <a:ext cx="538597" cy="538597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Рисунок 31">
            <a:extLst>
              <a:ext uri="{FF2B5EF4-FFF2-40B4-BE49-F238E27FC236}">
                <a16:creationId xmlns="" xmlns:a16="http://schemas.microsoft.com/office/drawing/2014/main" id="{CE230704-74B1-41F9-BD32-72DDAC173B38}"/>
              </a:ext>
            </a:extLst>
          </p:cNvPr>
          <p:cNvSpPr/>
          <p:nvPr/>
        </p:nvSpPr>
        <p:spPr>
          <a:xfrm>
            <a:off x="6573041" y="2824047"/>
            <a:ext cx="355758" cy="261485"/>
          </a:xfrm>
          <a:custGeom>
            <a:avLst/>
            <a:gdLst>
              <a:gd name="connsiteX0" fmla="*/ 239942 w 243508"/>
              <a:gd name="connsiteY0" fmla="*/ 3566 h 178825"/>
              <a:gd name="connsiteX1" fmla="*/ 222724 w 243508"/>
              <a:gd name="connsiteY1" fmla="*/ 3566 h 178825"/>
              <a:gd name="connsiteX2" fmla="*/ 76855 w 243508"/>
              <a:gd name="connsiteY2" fmla="*/ 149435 h 178825"/>
              <a:gd name="connsiteX3" fmla="*/ 20785 w 243508"/>
              <a:gd name="connsiteY3" fmla="*/ 93366 h 178825"/>
              <a:gd name="connsiteX4" fmla="*/ 3566 w 243508"/>
              <a:gd name="connsiteY4" fmla="*/ 93366 h 178825"/>
              <a:gd name="connsiteX5" fmla="*/ 3566 w 243508"/>
              <a:gd name="connsiteY5" fmla="*/ 110584 h 178825"/>
              <a:gd name="connsiteX6" fmla="*/ 68245 w 243508"/>
              <a:gd name="connsiteY6" fmla="*/ 175261 h 178825"/>
              <a:gd name="connsiteX7" fmla="*/ 85464 w 243508"/>
              <a:gd name="connsiteY7" fmla="*/ 175261 h 178825"/>
              <a:gd name="connsiteX8" fmla="*/ 239942 w 243508"/>
              <a:gd name="connsiteY8" fmla="*/ 20785 h 178825"/>
              <a:gd name="connsiteX9" fmla="*/ 239942 w 243508"/>
              <a:gd name="connsiteY9" fmla="*/ 3566 h 1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508" h="178825">
                <a:moveTo>
                  <a:pt x="239942" y="3566"/>
                </a:moveTo>
                <a:cubicBezTo>
                  <a:pt x="235188" y="-1189"/>
                  <a:pt x="227479" y="-1189"/>
                  <a:pt x="222724" y="3566"/>
                </a:cubicBezTo>
                <a:lnTo>
                  <a:pt x="76855" y="149435"/>
                </a:lnTo>
                <a:lnTo>
                  <a:pt x="20785" y="93366"/>
                </a:lnTo>
                <a:cubicBezTo>
                  <a:pt x="16030" y="88611"/>
                  <a:pt x="8322" y="88611"/>
                  <a:pt x="3566" y="93366"/>
                </a:cubicBezTo>
                <a:cubicBezTo>
                  <a:pt x="-1189" y="98120"/>
                  <a:pt x="-1189" y="105829"/>
                  <a:pt x="3566" y="110584"/>
                </a:cubicBezTo>
                <a:lnTo>
                  <a:pt x="68245" y="175261"/>
                </a:lnTo>
                <a:cubicBezTo>
                  <a:pt x="72998" y="180016"/>
                  <a:pt x="80713" y="180012"/>
                  <a:pt x="85464" y="175261"/>
                </a:cubicBezTo>
                <a:lnTo>
                  <a:pt x="239942" y="20785"/>
                </a:lnTo>
                <a:cubicBezTo>
                  <a:pt x="244697" y="16030"/>
                  <a:pt x="244697" y="8321"/>
                  <a:pt x="239942" y="3566"/>
                </a:cubicBezTo>
                <a:close/>
              </a:path>
            </a:pathLst>
          </a:custGeom>
          <a:solidFill>
            <a:srgbClr val="FFFFFF"/>
          </a:solidFill>
          <a:ln w="46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" name="Овал 71">
            <a:extLst>
              <a:ext uri="{FF2B5EF4-FFF2-40B4-BE49-F238E27FC236}">
                <a16:creationId xmlns="" xmlns:a16="http://schemas.microsoft.com/office/drawing/2014/main" id="{D86F9723-858D-4BAC-947C-AAC8ECE191B1}"/>
              </a:ext>
            </a:extLst>
          </p:cNvPr>
          <p:cNvSpPr/>
          <p:nvPr/>
        </p:nvSpPr>
        <p:spPr>
          <a:xfrm>
            <a:off x="6481394" y="3522582"/>
            <a:ext cx="538597" cy="538597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Рисунок 31">
            <a:extLst>
              <a:ext uri="{FF2B5EF4-FFF2-40B4-BE49-F238E27FC236}">
                <a16:creationId xmlns="" xmlns:a16="http://schemas.microsoft.com/office/drawing/2014/main" id="{CE230704-74B1-41F9-BD32-72DDAC173B38}"/>
              </a:ext>
            </a:extLst>
          </p:cNvPr>
          <p:cNvSpPr/>
          <p:nvPr/>
        </p:nvSpPr>
        <p:spPr>
          <a:xfrm>
            <a:off x="6573041" y="3662247"/>
            <a:ext cx="355758" cy="261485"/>
          </a:xfrm>
          <a:custGeom>
            <a:avLst/>
            <a:gdLst>
              <a:gd name="connsiteX0" fmla="*/ 239942 w 243508"/>
              <a:gd name="connsiteY0" fmla="*/ 3566 h 178825"/>
              <a:gd name="connsiteX1" fmla="*/ 222724 w 243508"/>
              <a:gd name="connsiteY1" fmla="*/ 3566 h 178825"/>
              <a:gd name="connsiteX2" fmla="*/ 76855 w 243508"/>
              <a:gd name="connsiteY2" fmla="*/ 149435 h 178825"/>
              <a:gd name="connsiteX3" fmla="*/ 20785 w 243508"/>
              <a:gd name="connsiteY3" fmla="*/ 93366 h 178825"/>
              <a:gd name="connsiteX4" fmla="*/ 3566 w 243508"/>
              <a:gd name="connsiteY4" fmla="*/ 93366 h 178825"/>
              <a:gd name="connsiteX5" fmla="*/ 3566 w 243508"/>
              <a:gd name="connsiteY5" fmla="*/ 110584 h 178825"/>
              <a:gd name="connsiteX6" fmla="*/ 68245 w 243508"/>
              <a:gd name="connsiteY6" fmla="*/ 175261 h 178825"/>
              <a:gd name="connsiteX7" fmla="*/ 85464 w 243508"/>
              <a:gd name="connsiteY7" fmla="*/ 175261 h 178825"/>
              <a:gd name="connsiteX8" fmla="*/ 239942 w 243508"/>
              <a:gd name="connsiteY8" fmla="*/ 20785 h 178825"/>
              <a:gd name="connsiteX9" fmla="*/ 239942 w 243508"/>
              <a:gd name="connsiteY9" fmla="*/ 3566 h 1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508" h="178825">
                <a:moveTo>
                  <a:pt x="239942" y="3566"/>
                </a:moveTo>
                <a:cubicBezTo>
                  <a:pt x="235188" y="-1189"/>
                  <a:pt x="227479" y="-1189"/>
                  <a:pt x="222724" y="3566"/>
                </a:cubicBezTo>
                <a:lnTo>
                  <a:pt x="76855" y="149435"/>
                </a:lnTo>
                <a:lnTo>
                  <a:pt x="20785" y="93366"/>
                </a:lnTo>
                <a:cubicBezTo>
                  <a:pt x="16030" y="88611"/>
                  <a:pt x="8322" y="88611"/>
                  <a:pt x="3566" y="93366"/>
                </a:cubicBezTo>
                <a:cubicBezTo>
                  <a:pt x="-1189" y="98120"/>
                  <a:pt x="-1189" y="105829"/>
                  <a:pt x="3566" y="110584"/>
                </a:cubicBezTo>
                <a:lnTo>
                  <a:pt x="68245" y="175261"/>
                </a:lnTo>
                <a:cubicBezTo>
                  <a:pt x="72998" y="180016"/>
                  <a:pt x="80713" y="180012"/>
                  <a:pt x="85464" y="175261"/>
                </a:cubicBezTo>
                <a:lnTo>
                  <a:pt x="239942" y="20785"/>
                </a:lnTo>
                <a:cubicBezTo>
                  <a:pt x="244697" y="16030"/>
                  <a:pt x="244697" y="8321"/>
                  <a:pt x="239942" y="3566"/>
                </a:cubicBezTo>
                <a:close/>
              </a:path>
            </a:pathLst>
          </a:custGeom>
          <a:solidFill>
            <a:srgbClr val="FFFFFF"/>
          </a:solidFill>
          <a:ln w="46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8" name="Овал 71">
            <a:extLst>
              <a:ext uri="{FF2B5EF4-FFF2-40B4-BE49-F238E27FC236}">
                <a16:creationId xmlns="" xmlns:a16="http://schemas.microsoft.com/office/drawing/2014/main" id="{D86F9723-858D-4BAC-947C-AAC8ECE191B1}"/>
              </a:ext>
            </a:extLst>
          </p:cNvPr>
          <p:cNvSpPr/>
          <p:nvPr/>
        </p:nvSpPr>
        <p:spPr>
          <a:xfrm>
            <a:off x="6481394" y="4170282"/>
            <a:ext cx="538597" cy="538597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Рисунок 31">
            <a:extLst>
              <a:ext uri="{FF2B5EF4-FFF2-40B4-BE49-F238E27FC236}">
                <a16:creationId xmlns="" xmlns:a16="http://schemas.microsoft.com/office/drawing/2014/main" id="{CE230704-74B1-41F9-BD32-72DDAC173B38}"/>
              </a:ext>
            </a:extLst>
          </p:cNvPr>
          <p:cNvSpPr/>
          <p:nvPr/>
        </p:nvSpPr>
        <p:spPr>
          <a:xfrm>
            <a:off x="6573041" y="4309947"/>
            <a:ext cx="355758" cy="261485"/>
          </a:xfrm>
          <a:custGeom>
            <a:avLst/>
            <a:gdLst>
              <a:gd name="connsiteX0" fmla="*/ 239942 w 243508"/>
              <a:gd name="connsiteY0" fmla="*/ 3566 h 178825"/>
              <a:gd name="connsiteX1" fmla="*/ 222724 w 243508"/>
              <a:gd name="connsiteY1" fmla="*/ 3566 h 178825"/>
              <a:gd name="connsiteX2" fmla="*/ 76855 w 243508"/>
              <a:gd name="connsiteY2" fmla="*/ 149435 h 178825"/>
              <a:gd name="connsiteX3" fmla="*/ 20785 w 243508"/>
              <a:gd name="connsiteY3" fmla="*/ 93366 h 178825"/>
              <a:gd name="connsiteX4" fmla="*/ 3566 w 243508"/>
              <a:gd name="connsiteY4" fmla="*/ 93366 h 178825"/>
              <a:gd name="connsiteX5" fmla="*/ 3566 w 243508"/>
              <a:gd name="connsiteY5" fmla="*/ 110584 h 178825"/>
              <a:gd name="connsiteX6" fmla="*/ 68245 w 243508"/>
              <a:gd name="connsiteY6" fmla="*/ 175261 h 178825"/>
              <a:gd name="connsiteX7" fmla="*/ 85464 w 243508"/>
              <a:gd name="connsiteY7" fmla="*/ 175261 h 178825"/>
              <a:gd name="connsiteX8" fmla="*/ 239942 w 243508"/>
              <a:gd name="connsiteY8" fmla="*/ 20785 h 178825"/>
              <a:gd name="connsiteX9" fmla="*/ 239942 w 243508"/>
              <a:gd name="connsiteY9" fmla="*/ 3566 h 1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508" h="178825">
                <a:moveTo>
                  <a:pt x="239942" y="3566"/>
                </a:moveTo>
                <a:cubicBezTo>
                  <a:pt x="235188" y="-1189"/>
                  <a:pt x="227479" y="-1189"/>
                  <a:pt x="222724" y="3566"/>
                </a:cubicBezTo>
                <a:lnTo>
                  <a:pt x="76855" y="149435"/>
                </a:lnTo>
                <a:lnTo>
                  <a:pt x="20785" y="93366"/>
                </a:lnTo>
                <a:cubicBezTo>
                  <a:pt x="16030" y="88611"/>
                  <a:pt x="8322" y="88611"/>
                  <a:pt x="3566" y="93366"/>
                </a:cubicBezTo>
                <a:cubicBezTo>
                  <a:pt x="-1189" y="98120"/>
                  <a:pt x="-1189" y="105829"/>
                  <a:pt x="3566" y="110584"/>
                </a:cubicBezTo>
                <a:lnTo>
                  <a:pt x="68245" y="175261"/>
                </a:lnTo>
                <a:cubicBezTo>
                  <a:pt x="72998" y="180016"/>
                  <a:pt x="80713" y="180012"/>
                  <a:pt x="85464" y="175261"/>
                </a:cubicBezTo>
                <a:lnTo>
                  <a:pt x="239942" y="20785"/>
                </a:lnTo>
                <a:cubicBezTo>
                  <a:pt x="244697" y="16030"/>
                  <a:pt x="244697" y="8321"/>
                  <a:pt x="239942" y="3566"/>
                </a:cubicBezTo>
                <a:close/>
              </a:path>
            </a:pathLst>
          </a:custGeom>
          <a:solidFill>
            <a:srgbClr val="FFFFFF"/>
          </a:solidFill>
          <a:ln w="46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2" name="Овал 71">
            <a:extLst>
              <a:ext uri="{FF2B5EF4-FFF2-40B4-BE49-F238E27FC236}">
                <a16:creationId xmlns="" xmlns:a16="http://schemas.microsoft.com/office/drawing/2014/main" id="{D86F9723-858D-4BAC-947C-AAC8ECE191B1}"/>
              </a:ext>
            </a:extLst>
          </p:cNvPr>
          <p:cNvSpPr/>
          <p:nvPr/>
        </p:nvSpPr>
        <p:spPr>
          <a:xfrm>
            <a:off x="6481394" y="4830682"/>
            <a:ext cx="538597" cy="538597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" name="Рисунок 31">
            <a:extLst>
              <a:ext uri="{FF2B5EF4-FFF2-40B4-BE49-F238E27FC236}">
                <a16:creationId xmlns="" xmlns:a16="http://schemas.microsoft.com/office/drawing/2014/main" id="{CE230704-74B1-41F9-BD32-72DDAC173B38}"/>
              </a:ext>
            </a:extLst>
          </p:cNvPr>
          <p:cNvSpPr/>
          <p:nvPr/>
        </p:nvSpPr>
        <p:spPr>
          <a:xfrm>
            <a:off x="6573041" y="4970347"/>
            <a:ext cx="355758" cy="261485"/>
          </a:xfrm>
          <a:custGeom>
            <a:avLst/>
            <a:gdLst>
              <a:gd name="connsiteX0" fmla="*/ 239942 w 243508"/>
              <a:gd name="connsiteY0" fmla="*/ 3566 h 178825"/>
              <a:gd name="connsiteX1" fmla="*/ 222724 w 243508"/>
              <a:gd name="connsiteY1" fmla="*/ 3566 h 178825"/>
              <a:gd name="connsiteX2" fmla="*/ 76855 w 243508"/>
              <a:gd name="connsiteY2" fmla="*/ 149435 h 178825"/>
              <a:gd name="connsiteX3" fmla="*/ 20785 w 243508"/>
              <a:gd name="connsiteY3" fmla="*/ 93366 h 178825"/>
              <a:gd name="connsiteX4" fmla="*/ 3566 w 243508"/>
              <a:gd name="connsiteY4" fmla="*/ 93366 h 178825"/>
              <a:gd name="connsiteX5" fmla="*/ 3566 w 243508"/>
              <a:gd name="connsiteY5" fmla="*/ 110584 h 178825"/>
              <a:gd name="connsiteX6" fmla="*/ 68245 w 243508"/>
              <a:gd name="connsiteY6" fmla="*/ 175261 h 178825"/>
              <a:gd name="connsiteX7" fmla="*/ 85464 w 243508"/>
              <a:gd name="connsiteY7" fmla="*/ 175261 h 178825"/>
              <a:gd name="connsiteX8" fmla="*/ 239942 w 243508"/>
              <a:gd name="connsiteY8" fmla="*/ 20785 h 178825"/>
              <a:gd name="connsiteX9" fmla="*/ 239942 w 243508"/>
              <a:gd name="connsiteY9" fmla="*/ 3566 h 1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508" h="178825">
                <a:moveTo>
                  <a:pt x="239942" y="3566"/>
                </a:moveTo>
                <a:cubicBezTo>
                  <a:pt x="235188" y="-1189"/>
                  <a:pt x="227479" y="-1189"/>
                  <a:pt x="222724" y="3566"/>
                </a:cubicBezTo>
                <a:lnTo>
                  <a:pt x="76855" y="149435"/>
                </a:lnTo>
                <a:lnTo>
                  <a:pt x="20785" y="93366"/>
                </a:lnTo>
                <a:cubicBezTo>
                  <a:pt x="16030" y="88611"/>
                  <a:pt x="8322" y="88611"/>
                  <a:pt x="3566" y="93366"/>
                </a:cubicBezTo>
                <a:cubicBezTo>
                  <a:pt x="-1189" y="98120"/>
                  <a:pt x="-1189" y="105829"/>
                  <a:pt x="3566" y="110584"/>
                </a:cubicBezTo>
                <a:lnTo>
                  <a:pt x="68245" y="175261"/>
                </a:lnTo>
                <a:cubicBezTo>
                  <a:pt x="72998" y="180016"/>
                  <a:pt x="80713" y="180012"/>
                  <a:pt x="85464" y="175261"/>
                </a:cubicBezTo>
                <a:lnTo>
                  <a:pt x="239942" y="20785"/>
                </a:lnTo>
                <a:cubicBezTo>
                  <a:pt x="244697" y="16030"/>
                  <a:pt x="244697" y="8321"/>
                  <a:pt x="239942" y="3566"/>
                </a:cubicBezTo>
                <a:close/>
              </a:path>
            </a:pathLst>
          </a:custGeom>
          <a:solidFill>
            <a:srgbClr val="FFFFFF"/>
          </a:solidFill>
          <a:ln w="46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22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"/>
          <a:stretch/>
        </p:blipFill>
        <p:spPr bwMode="auto">
          <a:xfrm>
            <a:off x="0" y="0"/>
            <a:ext cx="1219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874E1C6-D64F-49B9-B4A7-9CB0C1923A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67" t="5371" r="24959" b="12288"/>
          <a:stretch/>
        </p:blipFill>
        <p:spPr>
          <a:xfrm>
            <a:off x="127000" y="1403660"/>
            <a:ext cx="5791200" cy="49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5B7CABD-F088-714B-B454-FB6F6AC1E2B8}"/>
              </a:ext>
            </a:extLst>
          </p:cNvPr>
          <p:cNvSpPr/>
          <p:nvPr/>
        </p:nvSpPr>
        <p:spPr>
          <a:xfrm>
            <a:off x="8273654" y="447"/>
            <a:ext cx="3918347" cy="6857107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100000">
                <a:schemeClr val="accent3"/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endParaRPr lang="ru-RU" sz="450" b="1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A277A50E-D0DD-4F45-899E-BFB3C26738E7}"/>
              </a:ext>
            </a:extLst>
          </p:cNvPr>
          <p:cNvSpPr txBox="1">
            <a:spLocks/>
          </p:cNvSpPr>
          <p:nvPr/>
        </p:nvSpPr>
        <p:spPr>
          <a:xfrm>
            <a:off x="11572138" y="6163987"/>
            <a:ext cx="303351" cy="544669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09">
              <a:lnSpc>
                <a:spcPct val="90000"/>
              </a:lnSpc>
              <a:spcBef>
                <a:spcPct val="0"/>
              </a:spcBef>
            </a:pPr>
            <a:fld id="{1A290D8D-6BA0-418D-AFED-C65293F70DA0}" type="slidenum">
              <a:rPr lang="en-US" sz="1000">
                <a:solidFill>
                  <a:schemeClr val="bg1"/>
                </a:solidFill>
                <a:latin typeface="Oswald Light" pitchFamily="2" charset="-52"/>
                <a:ea typeface="VTB Group Cond" panose="020B0506050504020204" pitchFamily="34" charset="0"/>
                <a:cs typeface="+mj-cs"/>
              </a:rPr>
              <a:pPr algn="l" defTabSz="914309">
                <a:lnSpc>
                  <a:spcPct val="90000"/>
                </a:lnSpc>
                <a:spcBef>
                  <a:spcPct val="0"/>
                </a:spcBef>
              </a:pPr>
              <a:t>4</a:t>
            </a:fld>
            <a:endParaRPr lang="en-US" sz="1000" dirty="0">
              <a:solidFill>
                <a:schemeClr val="bg1"/>
              </a:solidFill>
              <a:latin typeface="Oswald Light" pitchFamily="2" charset="-52"/>
              <a:ea typeface="VTB Group Cond" panose="020B0506050504020204" pitchFamily="34" charset="0"/>
              <a:cs typeface="+mj-cs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69E7D8A5-CF48-4004-AF29-4EA6CB85C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16" y="469236"/>
            <a:ext cx="5861893" cy="2529923"/>
          </a:xfrm>
        </p:spPr>
        <p:txBody>
          <a:bodyPr/>
          <a:lstStyle/>
          <a:p>
            <a:r>
              <a:rPr lang="ru-RU" sz="4400" b="1" dirty="0">
                <a:ea typeface="+mj-ea"/>
              </a:rPr>
              <a:t>Государственная инспекция труда в Республике Саха (Якутия)</a:t>
            </a:r>
            <a:endParaRPr lang="ru-RU" b="1" dirty="0"/>
          </a:p>
        </p:txBody>
      </p:sp>
      <p:sp>
        <p:nvSpPr>
          <p:cNvPr id="17" name="Объект 2">
            <a:extLst>
              <a:ext uri="{FF2B5EF4-FFF2-40B4-BE49-F238E27FC236}">
                <a16:creationId xmlns="" xmlns:a16="http://schemas.microsoft.com/office/drawing/2014/main" id="{0801FFFC-E131-40C1-A96B-77EAE173549F}"/>
              </a:ext>
            </a:extLst>
          </p:cNvPr>
          <p:cNvSpPr txBox="1">
            <a:spLocks/>
          </p:cNvSpPr>
          <p:nvPr/>
        </p:nvSpPr>
        <p:spPr>
          <a:xfrm>
            <a:off x="1277715" y="4892447"/>
            <a:ext cx="3930480" cy="90383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ea typeface="VTB Group Cond Book" panose="020B0506050504020204" pitchFamily="34" charset="-52"/>
                <a:cs typeface="+mn-cs"/>
              </a:rPr>
              <a:t>8 (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VTB Group Cond Book" panose="020B0506050504020204" pitchFamily="34" charset="-52"/>
                <a:cs typeface="+mn-cs"/>
              </a:rPr>
              <a:t>914)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VTB Group Cond Book" panose="020B0506050504020204" pitchFamily="34" charset="-52"/>
                <a:cs typeface="+mn-cs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VTB Group Cond Book" panose="020B0506050504020204" pitchFamily="34" charset="-52"/>
                <a:cs typeface="+mn-cs"/>
              </a:rPr>
              <a:t>74-22-66</a:t>
            </a:r>
            <a:endParaRPr lang="ru-RU" sz="2800" dirty="0" smtClean="0">
              <a:solidFill>
                <a:schemeClr val="tx1"/>
              </a:solidFill>
              <a:latin typeface="+mn-lt"/>
              <a:ea typeface="VTB Group Cond Book" panose="020B0506050504020204" pitchFamily="34" charset="-52"/>
              <a:cs typeface="+mn-cs"/>
            </a:endParaRPr>
          </a:p>
          <a:p>
            <a:pPr marL="0" indent="0"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VTB Group Cond Book" panose="020B0506050504020204" pitchFamily="34" charset="-52"/>
                <a:cs typeface="+mn-cs"/>
              </a:rPr>
              <a:t>8 </a:t>
            </a:r>
            <a:r>
              <a:rPr lang="ru-RU" sz="2800" dirty="0" smtClean="0">
                <a:latin typeface="+mn-lt"/>
                <a:ea typeface="VTB Group Cond Book" panose="020B0506050504020204" pitchFamily="34" charset="-52"/>
                <a:cs typeface="+mn-cs"/>
              </a:rPr>
              <a:t>4112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VTB Group Cond Book" panose="020B0506050504020204" pitchFamily="34" charset="-52"/>
                <a:cs typeface="+mn-cs"/>
              </a:rPr>
              <a:t> 422318</a:t>
            </a:r>
            <a:endParaRPr lang="en-US" sz="2800" dirty="0">
              <a:solidFill>
                <a:schemeClr val="tx1"/>
              </a:solidFill>
              <a:latin typeface="+mn-lt"/>
              <a:ea typeface="VTB Group Cond Book" panose="020B0506050504020204" pitchFamily="34" charset="-52"/>
              <a:cs typeface="+mn-cs"/>
            </a:endParaRPr>
          </a:p>
        </p:txBody>
      </p:sp>
      <p:sp>
        <p:nvSpPr>
          <p:cNvPr id="18" name="Oval 49">
            <a:extLst>
              <a:ext uri="{FF2B5EF4-FFF2-40B4-BE49-F238E27FC236}">
                <a16:creationId xmlns="" xmlns:a16="http://schemas.microsoft.com/office/drawing/2014/main" id="{A5811E1E-3ED8-4B54-8084-5F752C900A64}"/>
              </a:ext>
            </a:extLst>
          </p:cNvPr>
          <p:cNvSpPr/>
          <p:nvPr/>
        </p:nvSpPr>
        <p:spPr>
          <a:xfrm>
            <a:off x="455416" y="5012702"/>
            <a:ext cx="663327" cy="663327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endParaRPr lang="ru-RU" sz="450" b="1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20" name="Объект 2">
            <a:extLst>
              <a:ext uri="{FF2B5EF4-FFF2-40B4-BE49-F238E27FC236}">
                <a16:creationId xmlns="" xmlns:a16="http://schemas.microsoft.com/office/drawing/2014/main" id="{250A436F-1A74-40F5-8C75-60A61B5CFDD6}"/>
              </a:ext>
            </a:extLst>
          </p:cNvPr>
          <p:cNvSpPr txBox="1">
            <a:spLocks/>
          </p:cNvSpPr>
          <p:nvPr/>
        </p:nvSpPr>
        <p:spPr>
          <a:xfrm>
            <a:off x="1277715" y="4162165"/>
            <a:ext cx="393048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dirty="0" err="1"/>
              <a:t>git</a:t>
            </a:r>
            <a:r>
              <a:rPr lang="ru-RU" sz="2400" dirty="0"/>
              <a:t>14@</a:t>
            </a:r>
            <a:r>
              <a:rPr lang="en-US" sz="2400" dirty="0" err="1"/>
              <a:t>rostrud</a:t>
            </a:r>
            <a:r>
              <a:rPr lang="ru-RU" sz="2400" dirty="0"/>
              <a:t>.</a:t>
            </a:r>
            <a:r>
              <a:rPr lang="en-US" sz="2400" dirty="0"/>
              <a:t>gov.ru</a:t>
            </a:r>
          </a:p>
        </p:txBody>
      </p:sp>
      <p:sp>
        <p:nvSpPr>
          <p:cNvPr id="22" name="Oval 49">
            <a:extLst>
              <a:ext uri="{FF2B5EF4-FFF2-40B4-BE49-F238E27FC236}">
                <a16:creationId xmlns="" xmlns:a16="http://schemas.microsoft.com/office/drawing/2014/main" id="{ABF111D1-F400-4113-9728-D640F4A0E91C}"/>
              </a:ext>
            </a:extLst>
          </p:cNvPr>
          <p:cNvSpPr/>
          <p:nvPr/>
        </p:nvSpPr>
        <p:spPr>
          <a:xfrm>
            <a:off x="455416" y="3996702"/>
            <a:ext cx="663327" cy="663327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endParaRPr lang="ru-RU" sz="450" b="1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29" name="Рисунок 27">
            <a:extLst>
              <a:ext uri="{FF2B5EF4-FFF2-40B4-BE49-F238E27FC236}">
                <a16:creationId xmlns="" xmlns:a16="http://schemas.microsoft.com/office/drawing/2014/main" id="{3374021C-2757-409A-9374-C8A4101AFED2}"/>
              </a:ext>
            </a:extLst>
          </p:cNvPr>
          <p:cNvSpPr/>
          <p:nvPr/>
        </p:nvSpPr>
        <p:spPr>
          <a:xfrm>
            <a:off x="661976" y="5164594"/>
            <a:ext cx="250206" cy="359542"/>
          </a:xfrm>
          <a:custGeom>
            <a:avLst/>
            <a:gdLst>
              <a:gd name="connsiteX0" fmla="*/ 237442 w 250206"/>
              <a:gd name="connsiteY0" fmla="*/ 279193 h 359542"/>
              <a:gd name="connsiteX1" fmla="*/ 229943 w 250206"/>
              <a:gd name="connsiteY1" fmla="*/ 266672 h 359542"/>
              <a:gd name="connsiteX2" fmla="*/ 173435 w 250206"/>
              <a:gd name="connsiteY2" fmla="*/ 218919 h 359542"/>
              <a:gd name="connsiteX3" fmla="*/ 159999 w 250206"/>
              <a:gd name="connsiteY3" fmla="*/ 221671 h 359542"/>
              <a:gd name="connsiteX4" fmla="*/ 146897 w 250206"/>
              <a:gd name="connsiteY4" fmla="*/ 227290 h 359542"/>
              <a:gd name="connsiteX5" fmla="*/ 143306 w 250206"/>
              <a:gd name="connsiteY5" fmla="*/ 228949 h 359542"/>
              <a:gd name="connsiteX6" fmla="*/ 132239 w 250206"/>
              <a:gd name="connsiteY6" fmla="*/ 232427 h 359542"/>
              <a:gd name="connsiteX7" fmla="*/ 100765 w 250206"/>
              <a:gd name="connsiteY7" fmla="*/ 197072 h 359542"/>
              <a:gd name="connsiteX8" fmla="*/ 93382 w 250206"/>
              <a:gd name="connsiteY8" fmla="*/ 157062 h 359542"/>
              <a:gd name="connsiteX9" fmla="*/ 108793 w 250206"/>
              <a:gd name="connsiteY9" fmla="*/ 145263 h 359542"/>
              <a:gd name="connsiteX10" fmla="*/ 111351 w 250206"/>
              <a:gd name="connsiteY10" fmla="*/ 144266 h 359542"/>
              <a:gd name="connsiteX11" fmla="*/ 124619 w 250206"/>
              <a:gd name="connsiteY11" fmla="*/ 138679 h 359542"/>
              <a:gd name="connsiteX12" fmla="*/ 142110 w 250206"/>
              <a:gd name="connsiteY12" fmla="*/ 57148 h 359542"/>
              <a:gd name="connsiteX13" fmla="*/ 138534 w 250206"/>
              <a:gd name="connsiteY13" fmla="*/ 42908 h 359542"/>
              <a:gd name="connsiteX14" fmla="*/ 100489 w 250206"/>
              <a:gd name="connsiteY14" fmla="*/ 0 h 359542"/>
              <a:gd name="connsiteX15" fmla="*/ 84714 w 250206"/>
              <a:gd name="connsiteY15" fmla="*/ 3448 h 359542"/>
              <a:gd name="connsiteX16" fmla="*/ 13593 w 250206"/>
              <a:gd name="connsiteY16" fmla="*/ 60652 h 359542"/>
              <a:gd name="connsiteX17" fmla="*/ 25376 w 250206"/>
              <a:gd name="connsiteY17" fmla="*/ 229237 h 359542"/>
              <a:gd name="connsiteX18" fmla="*/ 137365 w 250206"/>
              <a:gd name="connsiteY18" fmla="*/ 355828 h 359542"/>
              <a:gd name="connsiteX19" fmla="*/ 163442 w 250206"/>
              <a:gd name="connsiteY19" fmla="*/ 359543 h 359542"/>
              <a:gd name="connsiteX20" fmla="*/ 163447 w 250206"/>
              <a:gd name="connsiteY20" fmla="*/ 359543 h 359542"/>
              <a:gd name="connsiteX21" fmla="*/ 228009 w 250206"/>
              <a:gd name="connsiteY21" fmla="*/ 345152 h 359542"/>
              <a:gd name="connsiteX22" fmla="*/ 248694 w 250206"/>
              <a:gd name="connsiteY22" fmla="*/ 324546 h 359542"/>
              <a:gd name="connsiteX23" fmla="*/ 237442 w 250206"/>
              <a:gd name="connsiteY23" fmla="*/ 279193 h 359542"/>
              <a:gd name="connsiteX24" fmla="*/ 225555 w 250206"/>
              <a:gd name="connsiteY24" fmla="*/ 317038 h 359542"/>
              <a:gd name="connsiteX25" fmla="*/ 218456 w 250206"/>
              <a:gd name="connsiteY25" fmla="*/ 322782 h 359542"/>
              <a:gd name="connsiteX26" fmla="*/ 218240 w 250206"/>
              <a:gd name="connsiteY26" fmla="*/ 322876 h 359542"/>
              <a:gd name="connsiteX27" fmla="*/ 163440 w 250206"/>
              <a:gd name="connsiteY27" fmla="*/ 335220 h 359542"/>
              <a:gd name="connsiteX28" fmla="*/ 144725 w 250206"/>
              <a:gd name="connsiteY28" fmla="*/ 332645 h 359542"/>
              <a:gd name="connsiteX29" fmla="*/ 47807 w 250206"/>
              <a:gd name="connsiteY29" fmla="*/ 219837 h 359542"/>
              <a:gd name="connsiteX30" fmla="*/ 35293 w 250206"/>
              <a:gd name="connsiteY30" fmla="*/ 71638 h 359542"/>
              <a:gd name="connsiteX31" fmla="*/ 93740 w 250206"/>
              <a:gd name="connsiteY31" fmla="*/ 26035 h 359542"/>
              <a:gd name="connsiteX32" fmla="*/ 93999 w 250206"/>
              <a:gd name="connsiteY32" fmla="*/ 25930 h 359542"/>
              <a:gd name="connsiteX33" fmla="*/ 100489 w 250206"/>
              <a:gd name="connsiteY33" fmla="*/ 24324 h 359542"/>
              <a:gd name="connsiteX34" fmla="*/ 114965 w 250206"/>
              <a:gd name="connsiteY34" fmla="*/ 48929 h 359542"/>
              <a:gd name="connsiteX35" fmla="*/ 118525 w 250206"/>
              <a:gd name="connsiteY35" fmla="*/ 63109 h 359542"/>
              <a:gd name="connsiteX36" fmla="*/ 115204 w 250206"/>
              <a:gd name="connsiteY36" fmla="*/ 116249 h 359542"/>
              <a:gd name="connsiteX37" fmla="*/ 101999 w 250206"/>
              <a:gd name="connsiteY37" fmla="*/ 121811 h 359542"/>
              <a:gd name="connsiteX38" fmla="*/ 100181 w 250206"/>
              <a:gd name="connsiteY38" fmla="*/ 122515 h 359542"/>
              <a:gd name="connsiteX39" fmla="*/ 70844 w 250206"/>
              <a:gd name="connsiteY39" fmla="*/ 147905 h 359542"/>
              <a:gd name="connsiteX40" fmla="*/ 78719 w 250206"/>
              <a:gd name="connsiteY40" fmla="*/ 207366 h 359542"/>
              <a:gd name="connsiteX41" fmla="*/ 132236 w 250206"/>
              <a:gd name="connsiteY41" fmla="*/ 256753 h 359542"/>
              <a:gd name="connsiteX42" fmla="*/ 153938 w 250206"/>
              <a:gd name="connsiteY42" fmla="*/ 250828 h 359542"/>
              <a:gd name="connsiteX43" fmla="*/ 156336 w 250206"/>
              <a:gd name="connsiteY43" fmla="*/ 249710 h 359542"/>
              <a:gd name="connsiteX44" fmla="*/ 169458 w 250206"/>
              <a:gd name="connsiteY44" fmla="*/ 244083 h 359542"/>
              <a:gd name="connsiteX45" fmla="*/ 173433 w 250206"/>
              <a:gd name="connsiteY45" fmla="*/ 243245 h 359542"/>
              <a:gd name="connsiteX46" fmla="*/ 209110 w 250206"/>
              <a:gd name="connsiteY46" fmla="*/ 279230 h 359542"/>
              <a:gd name="connsiteX47" fmla="*/ 216604 w 250206"/>
              <a:gd name="connsiteY47" fmla="*/ 291743 h 359542"/>
              <a:gd name="connsiteX48" fmla="*/ 225555 w 250206"/>
              <a:gd name="connsiteY48" fmla="*/ 317038 h 35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50206" h="359542">
                <a:moveTo>
                  <a:pt x="237442" y="279193"/>
                </a:moveTo>
                <a:lnTo>
                  <a:pt x="229943" y="266672"/>
                </a:lnTo>
                <a:cubicBezTo>
                  <a:pt x="216458" y="244438"/>
                  <a:pt x="197846" y="218919"/>
                  <a:pt x="173435" y="218919"/>
                </a:cubicBezTo>
                <a:cubicBezTo>
                  <a:pt x="168912" y="218919"/>
                  <a:pt x="164433" y="219829"/>
                  <a:pt x="159999" y="221671"/>
                </a:cubicBezTo>
                <a:lnTo>
                  <a:pt x="146897" y="227290"/>
                </a:lnTo>
                <a:cubicBezTo>
                  <a:pt x="145700" y="227786"/>
                  <a:pt x="144537" y="228350"/>
                  <a:pt x="143306" y="228949"/>
                </a:cubicBezTo>
                <a:cubicBezTo>
                  <a:pt x="139953" y="230580"/>
                  <a:pt x="136150" y="232427"/>
                  <a:pt x="132239" y="232427"/>
                </a:cubicBezTo>
                <a:cubicBezTo>
                  <a:pt x="122590" y="232427"/>
                  <a:pt x="111411" y="219871"/>
                  <a:pt x="100765" y="197072"/>
                </a:cubicBezTo>
                <a:cubicBezTo>
                  <a:pt x="90317" y="174696"/>
                  <a:pt x="90983" y="162965"/>
                  <a:pt x="93382" y="157062"/>
                </a:cubicBezTo>
                <a:cubicBezTo>
                  <a:pt x="96028" y="150550"/>
                  <a:pt x="102182" y="147765"/>
                  <a:pt x="108793" y="145263"/>
                </a:cubicBezTo>
                <a:cubicBezTo>
                  <a:pt x="109713" y="144915"/>
                  <a:pt x="110543" y="144598"/>
                  <a:pt x="111351" y="144266"/>
                </a:cubicBezTo>
                <a:lnTo>
                  <a:pt x="124619" y="138679"/>
                </a:lnTo>
                <a:cubicBezTo>
                  <a:pt x="159185" y="124224"/>
                  <a:pt x="146326" y="73709"/>
                  <a:pt x="142110" y="57148"/>
                </a:cubicBezTo>
                <a:lnTo>
                  <a:pt x="138534" y="42908"/>
                </a:lnTo>
                <a:cubicBezTo>
                  <a:pt x="135477" y="31172"/>
                  <a:pt x="127372" y="0"/>
                  <a:pt x="100489" y="0"/>
                </a:cubicBezTo>
                <a:cubicBezTo>
                  <a:pt x="95512" y="0"/>
                  <a:pt x="90203" y="1159"/>
                  <a:pt x="84714" y="3448"/>
                </a:cubicBezTo>
                <a:cubicBezTo>
                  <a:pt x="81112" y="4878"/>
                  <a:pt x="31549" y="25109"/>
                  <a:pt x="13593" y="60652"/>
                </a:cubicBezTo>
                <a:cubicBezTo>
                  <a:pt x="-7868" y="102958"/>
                  <a:pt x="-3900" y="159691"/>
                  <a:pt x="25376" y="229237"/>
                </a:cubicBezTo>
                <a:cubicBezTo>
                  <a:pt x="54432" y="298871"/>
                  <a:pt x="92110" y="341463"/>
                  <a:pt x="137365" y="355828"/>
                </a:cubicBezTo>
                <a:cubicBezTo>
                  <a:pt x="145127" y="358294"/>
                  <a:pt x="153900" y="359543"/>
                  <a:pt x="163442" y="359543"/>
                </a:cubicBezTo>
                <a:cubicBezTo>
                  <a:pt x="163442" y="359543"/>
                  <a:pt x="163445" y="359543"/>
                  <a:pt x="163447" y="359543"/>
                </a:cubicBezTo>
                <a:cubicBezTo>
                  <a:pt x="194678" y="359543"/>
                  <a:pt x="225506" y="346255"/>
                  <a:pt x="228009" y="345152"/>
                </a:cubicBezTo>
                <a:cubicBezTo>
                  <a:pt x="238776" y="340591"/>
                  <a:pt x="245736" y="333658"/>
                  <a:pt x="248694" y="324546"/>
                </a:cubicBezTo>
                <a:cubicBezTo>
                  <a:pt x="253708" y="309094"/>
                  <a:pt x="245297" y="292164"/>
                  <a:pt x="237442" y="279193"/>
                </a:cubicBezTo>
                <a:close/>
                <a:moveTo>
                  <a:pt x="225555" y="317038"/>
                </a:moveTo>
                <a:cubicBezTo>
                  <a:pt x="224867" y="319156"/>
                  <a:pt x="222477" y="321089"/>
                  <a:pt x="218456" y="322782"/>
                </a:cubicBezTo>
                <a:cubicBezTo>
                  <a:pt x="218389" y="322811"/>
                  <a:pt x="218308" y="322845"/>
                  <a:pt x="218240" y="322876"/>
                </a:cubicBezTo>
                <a:cubicBezTo>
                  <a:pt x="217961" y="322999"/>
                  <a:pt x="190056" y="335222"/>
                  <a:pt x="163440" y="335220"/>
                </a:cubicBezTo>
                <a:cubicBezTo>
                  <a:pt x="156399" y="335220"/>
                  <a:pt x="150103" y="334354"/>
                  <a:pt x="144725" y="332645"/>
                </a:cubicBezTo>
                <a:cubicBezTo>
                  <a:pt x="106599" y="320543"/>
                  <a:pt x="73998" y="282602"/>
                  <a:pt x="47807" y="219837"/>
                </a:cubicBezTo>
                <a:cubicBezTo>
                  <a:pt x="21422" y="157150"/>
                  <a:pt x="17206" y="107295"/>
                  <a:pt x="35293" y="71638"/>
                </a:cubicBezTo>
                <a:cubicBezTo>
                  <a:pt x="49338" y="43839"/>
                  <a:pt x="93309" y="26204"/>
                  <a:pt x="93740" y="26035"/>
                </a:cubicBezTo>
                <a:cubicBezTo>
                  <a:pt x="93827" y="25999"/>
                  <a:pt x="93913" y="25965"/>
                  <a:pt x="93999" y="25930"/>
                </a:cubicBezTo>
                <a:cubicBezTo>
                  <a:pt x="96503" y="24879"/>
                  <a:pt x="98747" y="24324"/>
                  <a:pt x="100489" y="24324"/>
                </a:cubicBezTo>
                <a:cubicBezTo>
                  <a:pt x="105849" y="24324"/>
                  <a:pt x="110726" y="32637"/>
                  <a:pt x="114965" y="48929"/>
                </a:cubicBezTo>
                <a:lnTo>
                  <a:pt x="118525" y="63109"/>
                </a:lnTo>
                <a:cubicBezTo>
                  <a:pt x="126205" y="93271"/>
                  <a:pt x="125036" y="112137"/>
                  <a:pt x="115204" y="116249"/>
                </a:cubicBezTo>
                <a:lnTo>
                  <a:pt x="101999" y="121811"/>
                </a:lnTo>
                <a:cubicBezTo>
                  <a:pt x="101473" y="122029"/>
                  <a:pt x="100859" y="122257"/>
                  <a:pt x="100181" y="122515"/>
                </a:cubicBezTo>
                <a:cubicBezTo>
                  <a:pt x="92887" y="125277"/>
                  <a:pt x="77709" y="131021"/>
                  <a:pt x="70844" y="147905"/>
                </a:cubicBezTo>
                <a:cubicBezTo>
                  <a:pt x="64616" y="163226"/>
                  <a:pt x="67194" y="182676"/>
                  <a:pt x="78719" y="207366"/>
                </a:cubicBezTo>
                <a:cubicBezTo>
                  <a:pt x="94241" y="240598"/>
                  <a:pt x="111746" y="256753"/>
                  <a:pt x="132236" y="256753"/>
                </a:cubicBezTo>
                <a:cubicBezTo>
                  <a:pt x="141745" y="256753"/>
                  <a:pt x="149378" y="253043"/>
                  <a:pt x="153938" y="250828"/>
                </a:cubicBezTo>
                <a:cubicBezTo>
                  <a:pt x="154778" y="250419"/>
                  <a:pt x="155529" y="250044"/>
                  <a:pt x="156336" y="249710"/>
                </a:cubicBezTo>
                <a:lnTo>
                  <a:pt x="169458" y="244083"/>
                </a:lnTo>
                <a:cubicBezTo>
                  <a:pt x="170812" y="243519"/>
                  <a:pt x="172113" y="243245"/>
                  <a:pt x="173433" y="243245"/>
                </a:cubicBezTo>
                <a:cubicBezTo>
                  <a:pt x="179749" y="243245"/>
                  <a:pt x="191075" y="249499"/>
                  <a:pt x="209110" y="279230"/>
                </a:cubicBezTo>
                <a:lnTo>
                  <a:pt x="216604" y="291743"/>
                </a:lnTo>
                <a:cubicBezTo>
                  <a:pt x="225839" y="306991"/>
                  <a:pt x="226569" y="313915"/>
                  <a:pt x="225555" y="317038"/>
                </a:cubicBezTo>
                <a:close/>
              </a:path>
            </a:pathLst>
          </a:custGeom>
          <a:solidFill>
            <a:schemeClr val="bg1"/>
          </a:solidFill>
          <a:ln w="1588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0" name="Рисунок 25">
            <a:extLst>
              <a:ext uri="{FF2B5EF4-FFF2-40B4-BE49-F238E27FC236}">
                <a16:creationId xmlns="" xmlns:a16="http://schemas.microsoft.com/office/drawing/2014/main" id="{D5A61902-905E-4158-8FC2-378ECCDC5176}"/>
              </a:ext>
            </a:extLst>
          </p:cNvPr>
          <p:cNvSpPr/>
          <p:nvPr/>
        </p:nvSpPr>
        <p:spPr>
          <a:xfrm>
            <a:off x="607130" y="4199830"/>
            <a:ext cx="359899" cy="257070"/>
          </a:xfrm>
          <a:custGeom>
            <a:avLst/>
            <a:gdLst>
              <a:gd name="connsiteX0" fmla="*/ 347046 w 359899"/>
              <a:gd name="connsiteY0" fmla="*/ 0 h 257070"/>
              <a:gd name="connsiteX1" fmla="*/ 12854 w 359899"/>
              <a:gd name="connsiteY1" fmla="*/ 0 h 257070"/>
              <a:gd name="connsiteX2" fmla="*/ 0 w 359899"/>
              <a:gd name="connsiteY2" fmla="*/ 12853 h 257070"/>
              <a:gd name="connsiteX3" fmla="*/ 0 w 359899"/>
              <a:gd name="connsiteY3" fmla="*/ 244217 h 257070"/>
              <a:gd name="connsiteX4" fmla="*/ 12854 w 359899"/>
              <a:gd name="connsiteY4" fmla="*/ 257071 h 257070"/>
              <a:gd name="connsiteX5" fmla="*/ 347046 w 359899"/>
              <a:gd name="connsiteY5" fmla="*/ 257071 h 257070"/>
              <a:gd name="connsiteX6" fmla="*/ 359900 w 359899"/>
              <a:gd name="connsiteY6" fmla="*/ 244217 h 257070"/>
              <a:gd name="connsiteX7" fmla="*/ 359900 w 359899"/>
              <a:gd name="connsiteY7" fmla="*/ 12853 h 257070"/>
              <a:gd name="connsiteX8" fmla="*/ 347046 w 359899"/>
              <a:gd name="connsiteY8" fmla="*/ 0 h 257070"/>
              <a:gd name="connsiteX9" fmla="*/ 325966 w 359899"/>
              <a:gd name="connsiteY9" fmla="*/ 25707 h 257070"/>
              <a:gd name="connsiteX10" fmla="*/ 179950 w 359899"/>
              <a:gd name="connsiteY10" fmla="*/ 138022 h 257070"/>
              <a:gd name="connsiteX11" fmla="*/ 33933 w 359899"/>
              <a:gd name="connsiteY11" fmla="*/ 25707 h 257070"/>
              <a:gd name="connsiteX12" fmla="*/ 325966 w 359899"/>
              <a:gd name="connsiteY12" fmla="*/ 25707 h 257070"/>
              <a:gd name="connsiteX13" fmla="*/ 334192 w 359899"/>
              <a:gd name="connsiteY13" fmla="*/ 231364 h 257070"/>
              <a:gd name="connsiteX14" fmla="*/ 25707 w 359899"/>
              <a:gd name="connsiteY14" fmla="*/ 231364 h 257070"/>
              <a:gd name="connsiteX15" fmla="*/ 25707 w 359899"/>
              <a:gd name="connsiteY15" fmla="*/ 51812 h 257070"/>
              <a:gd name="connsiteX16" fmla="*/ 172122 w 359899"/>
              <a:gd name="connsiteY16" fmla="*/ 164435 h 257070"/>
              <a:gd name="connsiteX17" fmla="*/ 187778 w 359899"/>
              <a:gd name="connsiteY17" fmla="*/ 164435 h 257070"/>
              <a:gd name="connsiteX18" fmla="*/ 334192 w 359899"/>
              <a:gd name="connsiteY18" fmla="*/ 51812 h 257070"/>
              <a:gd name="connsiteX19" fmla="*/ 334192 w 359899"/>
              <a:gd name="connsiteY19" fmla="*/ 231364 h 25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9899" h="257070">
                <a:moveTo>
                  <a:pt x="347046" y="0"/>
                </a:moveTo>
                <a:lnTo>
                  <a:pt x="12854" y="0"/>
                </a:lnTo>
                <a:cubicBezTo>
                  <a:pt x="5755" y="0"/>
                  <a:pt x="0" y="5755"/>
                  <a:pt x="0" y="12853"/>
                </a:cubicBezTo>
                <a:lnTo>
                  <a:pt x="0" y="244217"/>
                </a:lnTo>
                <a:cubicBezTo>
                  <a:pt x="0" y="251316"/>
                  <a:pt x="5755" y="257071"/>
                  <a:pt x="12854" y="257071"/>
                </a:cubicBezTo>
                <a:lnTo>
                  <a:pt x="347046" y="257071"/>
                </a:lnTo>
                <a:cubicBezTo>
                  <a:pt x="354145" y="257071"/>
                  <a:pt x="359900" y="251316"/>
                  <a:pt x="359900" y="244217"/>
                </a:cubicBezTo>
                <a:lnTo>
                  <a:pt x="359900" y="12853"/>
                </a:lnTo>
                <a:cubicBezTo>
                  <a:pt x="359900" y="5755"/>
                  <a:pt x="354145" y="0"/>
                  <a:pt x="347046" y="0"/>
                </a:cubicBezTo>
                <a:close/>
                <a:moveTo>
                  <a:pt x="325966" y="25707"/>
                </a:moveTo>
                <a:lnTo>
                  <a:pt x="179950" y="138022"/>
                </a:lnTo>
                <a:lnTo>
                  <a:pt x="33933" y="25707"/>
                </a:lnTo>
                <a:lnTo>
                  <a:pt x="325966" y="25707"/>
                </a:lnTo>
                <a:close/>
                <a:moveTo>
                  <a:pt x="334192" y="231364"/>
                </a:moveTo>
                <a:lnTo>
                  <a:pt x="25707" y="231364"/>
                </a:lnTo>
                <a:lnTo>
                  <a:pt x="25707" y="51812"/>
                </a:lnTo>
                <a:lnTo>
                  <a:pt x="172122" y="164435"/>
                </a:lnTo>
                <a:cubicBezTo>
                  <a:pt x="176739" y="167980"/>
                  <a:pt x="183161" y="167980"/>
                  <a:pt x="187778" y="164435"/>
                </a:cubicBezTo>
                <a:lnTo>
                  <a:pt x="334192" y="51812"/>
                </a:lnTo>
                <a:lnTo>
                  <a:pt x="334192" y="231364"/>
                </a:lnTo>
                <a:close/>
              </a:path>
            </a:pathLst>
          </a:custGeom>
          <a:solidFill>
            <a:schemeClr val="bg1"/>
          </a:solidFill>
          <a:ln w="73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t="-11553" r="-22904" b="-12782"/>
          <a:stretch/>
        </p:blipFill>
        <p:spPr>
          <a:xfrm>
            <a:off x="5614595" y="-860106"/>
            <a:ext cx="8623919" cy="8623919"/>
          </a:xfrm>
        </p:spPr>
      </p:pic>
      <p:sp>
        <p:nvSpPr>
          <p:cNvPr id="19" name="Oval 49">
            <a:extLst>
              <a:ext uri="{FF2B5EF4-FFF2-40B4-BE49-F238E27FC236}">
                <a16:creationId xmlns="" xmlns:a16="http://schemas.microsoft.com/office/drawing/2014/main" id="{ABF111D1-F400-4113-9728-D640F4A0E91C}"/>
              </a:ext>
            </a:extLst>
          </p:cNvPr>
          <p:cNvSpPr/>
          <p:nvPr/>
        </p:nvSpPr>
        <p:spPr>
          <a:xfrm>
            <a:off x="455416" y="3097336"/>
            <a:ext cx="663327" cy="663327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endParaRPr lang="ru-RU" sz="450" b="1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grpSp>
        <p:nvGrpSpPr>
          <p:cNvPr id="21" name="Рисунок 30">
            <a:extLst>
              <a:ext uri="{FF2B5EF4-FFF2-40B4-BE49-F238E27FC236}">
                <a16:creationId xmlns="" xmlns:a16="http://schemas.microsoft.com/office/drawing/2014/main" id="{20ED2B57-5A41-4799-9138-0237D6906C02}"/>
              </a:ext>
            </a:extLst>
          </p:cNvPr>
          <p:cNvGrpSpPr/>
          <p:nvPr/>
        </p:nvGrpSpPr>
        <p:grpSpPr>
          <a:xfrm>
            <a:off x="607131" y="3230255"/>
            <a:ext cx="392118" cy="362385"/>
            <a:chOff x="1634038" y="1774298"/>
            <a:chExt cx="488693" cy="488694"/>
          </a:xfrm>
          <a:solidFill>
            <a:schemeClr val="bg1"/>
          </a:solidFill>
        </p:grpSpPr>
        <p:sp>
          <p:nvSpPr>
            <p:cNvPr id="23" name="Полилиния: фигура 40">
              <a:extLst>
                <a:ext uri="{FF2B5EF4-FFF2-40B4-BE49-F238E27FC236}">
                  <a16:creationId xmlns="" xmlns:a16="http://schemas.microsoft.com/office/drawing/2014/main" id="{FC6524DD-3BE8-40E4-BD7F-BCF05237F56A}"/>
                </a:ext>
              </a:extLst>
            </p:cNvPr>
            <p:cNvSpPr/>
            <p:nvPr/>
          </p:nvSpPr>
          <p:spPr>
            <a:xfrm>
              <a:off x="1634038" y="1774298"/>
              <a:ext cx="488693" cy="488694"/>
            </a:xfrm>
            <a:custGeom>
              <a:avLst/>
              <a:gdLst>
                <a:gd name="connsiteX0" fmla="*/ 432892 w 488693"/>
                <a:gd name="connsiteY0" fmla="*/ 55881 h 488694"/>
                <a:gd name="connsiteX1" fmla="*/ 297960 w 488693"/>
                <a:gd name="connsiteY1" fmla="*/ 0 h 488694"/>
                <a:gd name="connsiteX2" fmla="*/ 163028 w 488693"/>
                <a:gd name="connsiteY2" fmla="*/ 55881 h 488694"/>
                <a:gd name="connsiteX3" fmla="*/ 136201 w 488693"/>
                <a:gd name="connsiteY3" fmla="*/ 292033 h 488694"/>
                <a:gd name="connsiteX4" fmla="*/ 12510 w 488693"/>
                <a:gd name="connsiteY4" fmla="*/ 415702 h 488694"/>
                <a:gd name="connsiteX5" fmla="*/ 12510 w 488693"/>
                <a:gd name="connsiteY5" fmla="*/ 476187 h 488694"/>
                <a:gd name="connsiteX6" fmla="*/ 42757 w 488693"/>
                <a:gd name="connsiteY6" fmla="*/ 488694 h 488694"/>
                <a:gd name="connsiteX7" fmla="*/ 73005 w 488693"/>
                <a:gd name="connsiteY7" fmla="*/ 476187 h 488694"/>
                <a:gd name="connsiteX8" fmla="*/ 196698 w 488693"/>
                <a:gd name="connsiteY8" fmla="*/ 352517 h 488694"/>
                <a:gd name="connsiteX9" fmla="*/ 297961 w 488693"/>
                <a:gd name="connsiteY9" fmla="*/ 381486 h 488694"/>
                <a:gd name="connsiteX10" fmla="*/ 432893 w 488693"/>
                <a:gd name="connsiteY10" fmla="*/ 325695 h 488694"/>
                <a:gd name="connsiteX11" fmla="*/ 432892 w 488693"/>
                <a:gd name="connsiteY11" fmla="*/ 55881 h 488694"/>
                <a:gd name="connsiteX12" fmla="*/ 52753 w 488693"/>
                <a:gd name="connsiteY12" fmla="*/ 455939 h 488694"/>
                <a:gd name="connsiteX13" fmla="*/ 32762 w 488693"/>
                <a:gd name="connsiteY13" fmla="*/ 455939 h 488694"/>
                <a:gd name="connsiteX14" fmla="*/ 32762 w 488693"/>
                <a:gd name="connsiteY14" fmla="*/ 435950 h 488694"/>
                <a:gd name="connsiteX15" fmla="*/ 153404 w 488693"/>
                <a:gd name="connsiteY15" fmla="*/ 315331 h 488694"/>
                <a:gd name="connsiteX16" fmla="*/ 163029 w 488693"/>
                <a:gd name="connsiteY16" fmla="*/ 325695 h 488694"/>
                <a:gd name="connsiteX17" fmla="*/ 173396 w 488693"/>
                <a:gd name="connsiteY17" fmla="*/ 335320 h 488694"/>
                <a:gd name="connsiteX18" fmla="*/ 52753 w 488693"/>
                <a:gd name="connsiteY18" fmla="*/ 455939 h 488694"/>
                <a:gd name="connsiteX19" fmla="*/ 412641 w 488693"/>
                <a:gd name="connsiteY19" fmla="*/ 305447 h 488694"/>
                <a:gd name="connsiteX20" fmla="*/ 183281 w 488693"/>
                <a:gd name="connsiteY20" fmla="*/ 305447 h 488694"/>
                <a:gd name="connsiteX21" fmla="*/ 183281 w 488693"/>
                <a:gd name="connsiteY21" fmla="*/ 76129 h 488694"/>
                <a:gd name="connsiteX22" fmla="*/ 297961 w 488693"/>
                <a:gd name="connsiteY22" fmla="*/ 28635 h 488694"/>
                <a:gd name="connsiteX23" fmla="*/ 412641 w 488693"/>
                <a:gd name="connsiteY23" fmla="*/ 76129 h 488694"/>
                <a:gd name="connsiteX24" fmla="*/ 412641 w 488693"/>
                <a:gd name="connsiteY24" fmla="*/ 305447 h 48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693" h="488694">
                  <a:moveTo>
                    <a:pt x="432892" y="55881"/>
                  </a:moveTo>
                  <a:cubicBezTo>
                    <a:pt x="396851" y="19846"/>
                    <a:pt x="348932" y="0"/>
                    <a:pt x="297960" y="0"/>
                  </a:cubicBezTo>
                  <a:cubicBezTo>
                    <a:pt x="246990" y="0"/>
                    <a:pt x="199071" y="19846"/>
                    <a:pt x="163028" y="55881"/>
                  </a:cubicBezTo>
                  <a:cubicBezTo>
                    <a:pt x="99023" y="119875"/>
                    <a:pt x="90082" y="218391"/>
                    <a:pt x="136201" y="292033"/>
                  </a:cubicBezTo>
                  <a:lnTo>
                    <a:pt x="12510" y="415702"/>
                  </a:lnTo>
                  <a:cubicBezTo>
                    <a:pt x="-4170" y="432378"/>
                    <a:pt x="-4170" y="459511"/>
                    <a:pt x="12510" y="476187"/>
                  </a:cubicBezTo>
                  <a:cubicBezTo>
                    <a:pt x="20849" y="484526"/>
                    <a:pt x="31803" y="488694"/>
                    <a:pt x="42757" y="488694"/>
                  </a:cubicBezTo>
                  <a:cubicBezTo>
                    <a:pt x="53712" y="488694"/>
                    <a:pt x="64665" y="484526"/>
                    <a:pt x="73005" y="476187"/>
                  </a:cubicBezTo>
                  <a:lnTo>
                    <a:pt x="196698" y="352517"/>
                  </a:lnTo>
                  <a:cubicBezTo>
                    <a:pt x="227544" y="371827"/>
                    <a:pt x="262752" y="381486"/>
                    <a:pt x="297961" y="381486"/>
                  </a:cubicBezTo>
                  <a:cubicBezTo>
                    <a:pt x="346827" y="381486"/>
                    <a:pt x="395693" y="362889"/>
                    <a:pt x="432893" y="325695"/>
                  </a:cubicBezTo>
                  <a:cubicBezTo>
                    <a:pt x="507294" y="251307"/>
                    <a:pt x="507294" y="130269"/>
                    <a:pt x="432892" y="55881"/>
                  </a:cubicBezTo>
                  <a:close/>
                  <a:moveTo>
                    <a:pt x="52753" y="455939"/>
                  </a:moveTo>
                  <a:cubicBezTo>
                    <a:pt x="47242" y="461450"/>
                    <a:pt x="38274" y="461449"/>
                    <a:pt x="32762" y="455939"/>
                  </a:cubicBezTo>
                  <a:cubicBezTo>
                    <a:pt x="27250" y="450428"/>
                    <a:pt x="27250" y="441461"/>
                    <a:pt x="32762" y="435950"/>
                  </a:cubicBezTo>
                  <a:lnTo>
                    <a:pt x="153404" y="315331"/>
                  </a:lnTo>
                  <a:cubicBezTo>
                    <a:pt x="156462" y="318874"/>
                    <a:pt x="159668" y="322334"/>
                    <a:pt x="163029" y="325695"/>
                  </a:cubicBezTo>
                  <a:cubicBezTo>
                    <a:pt x="166392" y="329057"/>
                    <a:pt x="169852" y="332261"/>
                    <a:pt x="173396" y="335320"/>
                  </a:cubicBezTo>
                  <a:lnTo>
                    <a:pt x="52753" y="455939"/>
                  </a:lnTo>
                  <a:close/>
                  <a:moveTo>
                    <a:pt x="412641" y="305447"/>
                  </a:moveTo>
                  <a:cubicBezTo>
                    <a:pt x="349407" y="368668"/>
                    <a:pt x="246517" y="368670"/>
                    <a:pt x="183281" y="305447"/>
                  </a:cubicBezTo>
                  <a:cubicBezTo>
                    <a:pt x="120047" y="242224"/>
                    <a:pt x="120047" y="139352"/>
                    <a:pt x="183281" y="76129"/>
                  </a:cubicBezTo>
                  <a:cubicBezTo>
                    <a:pt x="213914" y="45503"/>
                    <a:pt x="254641" y="28635"/>
                    <a:pt x="297961" y="28635"/>
                  </a:cubicBezTo>
                  <a:cubicBezTo>
                    <a:pt x="341282" y="28635"/>
                    <a:pt x="382009" y="45503"/>
                    <a:pt x="412641" y="76129"/>
                  </a:cubicBezTo>
                  <a:cubicBezTo>
                    <a:pt x="475876" y="139352"/>
                    <a:pt x="475876" y="242224"/>
                    <a:pt x="412641" y="305447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41">
              <a:extLst>
                <a:ext uri="{FF2B5EF4-FFF2-40B4-BE49-F238E27FC236}">
                  <a16:creationId xmlns="" xmlns:a16="http://schemas.microsoft.com/office/drawing/2014/main" id="{7D2D530C-CBD4-45E3-A637-A721CAB1B082}"/>
                </a:ext>
              </a:extLst>
            </p:cNvPr>
            <p:cNvSpPr/>
            <p:nvPr/>
          </p:nvSpPr>
          <p:spPr>
            <a:xfrm>
              <a:off x="1834315" y="1951722"/>
              <a:ext cx="191841" cy="28636"/>
            </a:xfrm>
            <a:custGeom>
              <a:avLst/>
              <a:gdLst>
                <a:gd name="connsiteX0" fmla="*/ 177521 w 191841"/>
                <a:gd name="connsiteY0" fmla="*/ 0 h 28636"/>
                <a:gd name="connsiteX1" fmla="*/ 14320 w 191841"/>
                <a:gd name="connsiteY1" fmla="*/ 0 h 28636"/>
                <a:gd name="connsiteX2" fmla="*/ 0 w 191841"/>
                <a:gd name="connsiteY2" fmla="*/ 14318 h 28636"/>
                <a:gd name="connsiteX3" fmla="*/ 14320 w 191841"/>
                <a:gd name="connsiteY3" fmla="*/ 28636 h 28636"/>
                <a:gd name="connsiteX4" fmla="*/ 177521 w 191841"/>
                <a:gd name="connsiteY4" fmla="*/ 28636 h 28636"/>
                <a:gd name="connsiteX5" fmla="*/ 191841 w 191841"/>
                <a:gd name="connsiteY5" fmla="*/ 14318 h 28636"/>
                <a:gd name="connsiteX6" fmla="*/ 177521 w 191841"/>
                <a:gd name="connsiteY6" fmla="*/ 0 h 2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841" h="28636">
                  <a:moveTo>
                    <a:pt x="177521" y="0"/>
                  </a:moveTo>
                  <a:lnTo>
                    <a:pt x="14320" y="0"/>
                  </a:lnTo>
                  <a:cubicBezTo>
                    <a:pt x="6411" y="0"/>
                    <a:pt x="0" y="6410"/>
                    <a:pt x="0" y="14318"/>
                  </a:cubicBezTo>
                  <a:cubicBezTo>
                    <a:pt x="0" y="22226"/>
                    <a:pt x="6411" y="28636"/>
                    <a:pt x="14320" y="28636"/>
                  </a:cubicBezTo>
                  <a:lnTo>
                    <a:pt x="177521" y="28636"/>
                  </a:lnTo>
                  <a:cubicBezTo>
                    <a:pt x="185430" y="28636"/>
                    <a:pt x="191841" y="22226"/>
                    <a:pt x="191841" y="14318"/>
                  </a:cubicBezTo>
                  <a:cubicBezTo>
                    <a:pt x="191841" y="6410"/>
                    <a:pt x="185430" y="0"/>
                    <a:pt x="177521" y="0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42">
              <a:extLst>
                <a:ext uri="{FF2B5EF4-FFF2-40B4-BE49-F238E27FC236}">
                  <a16:creationId xmlns="" xmlns:a16="http://schemas.microsoft.com/office/drawing/2014/main" id="{9B454AA3-4163-4BD3-94C4-189D34952737}"/>
                </a:ext>
              </a:extLst>
            </p:cNvPr>
            <p:cNvSpPr/>
            <p:nvPr/>
          </p:nvSpPr>
          <p:spPr>
            <a:xfrm>
              <a:off x="1834315" y="1900607"/>
              <a:ext cx="191841" cy="28636"/>
            </a:xfrm>
            <a:custGeom>
              <a:avLst/>
              <a:gdLst>
                <a:gd name="connsiteX0" fmla="*/ 177521 w 191841"/>
                <a:gd name="connsiteY0" fmla="*/ 0 h 28636"/>
                <a:gd name="connsiteX1" fmla="*/ 14320 w 191841"/>
                <a:gd name="connsiteY1" fmla="*/ 0 h 28636"/>
                <a:gd name="connsiteX2" fmla="*/ 0 w 191841"/>
                <a:gd name="connsiteY2" fmla="*/ 14318 h 28636"/>
                <a:gd name="connsiteX3" fmla="*/ 14320 w 191841"/>
                <a:gd name="connsiteY3" fmla="*/ 28636 h 28636"/>
                <a:gd name="connsiteX4" fmla="*/ 177521 w 191841"/>
                <a:gd name="connsiteY4" fmla="*/ 28636 h 28636"/>
                <a:gd name="connsiteX5" fmla="*/ 191841 w 191841"/>
                <a:gd name="connsiteY5" fmla="*/ 14318 h 28636"/>
                <a:gd name="connsiteX6" fmla="*/ 177521 w 191841"/>
                <a:gd name="connsiteY6" fmla="*/ 0 h 2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841" h="28636">
                  <a:moveTo>
                    <a:pt x="177521" y="0"/>
                  </a:moveTo>
                  <a:lnTo>
                    <a:pt x="14320" y="0"/>
                  </a:lnTo>
                  <a:cubicBezTo>
                    <a:pt x="6411" y="0"/>
                    <a:pt x="0" y="6410"/>
                    <a:pt x="0" y="14318"/>
                  </a:cubicBezTo>
                  <a:cubicBezTo>
                    <a:pt x="0" y="22226"/>
                    <a:pt x="6411" y="28636"/>
                    <a:pt x="14320" y="28636"/>
                  </a:cubicBezTo>
                  <a:lnTo>
                    <a:pt x="177521" y="28636"/>
                  </a:lnTo>
                  <a:cubicBezTo>
                    <a:pt x="185430" y="28636"/>
                    <a:pt x="191841" y="22226"/>
                    <a:pt x="191841" y="14318"/>
                  </a:cubicBezTo>
                  <a:cubicBezTo>
                    <a:pt x="191841" y="6411"/>
                    <a:pt x="185430" y="0"/>
                    <a:pt x="177521" y="0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43">
              <a:extLst>
                <a:ext uri="{FF2B5EF4-FFF2-40B4-BE49-F238E27FC236}">
                  <a16:creationId xmlns="" xmlns:a16="http://schemas.microsoft.com/office/drawing/2014/main" id="{4DB889AE-0BAC-4C32-A9C2-F3C302B9B35E}"/>
                </a:ext>
              </a:extLst>
            </p:cNvPr>
            <p:cNvSpPr/>
            <p:nvPr/>
          </p:nvSpPr>
          <p:spPr>
            <a:xfrm>
              <a:off x="1834315" y="2002837"/>
              <a:ext cx="128502" cy="28636"/>
            </a:xfrm>
            <a:custGeom>
              <a:avLst/>
              <a:gdLst>
                <a:gd name="connsiteX0" fmla="*/ 114183 w 128502"/>
                <a:gd name="connsiteY0" fmla="*/ 0 h 28636"/>
                <a:gd name="connsiteX1" fmla="*/ 14320 w 128502"/>
                <a:gd name="connsiteY1" fmla="*/ 0 h 28636"/>
                <a:gd name="connsiteX2" fmla="*/ 0 w 128502"/>
                <a:gd name="connsiteY2" fmla="*/ 14318 h 28636"/>
                <a:gd name="connsiteX3" fmla="*/ 14320 w 128502"/>
                <a:gd name="connsiteY3" fmla="*/ 28636 h 28636"/>
                <a:gd name="connsiteX4" fmla="*/ 114183 w 128502"/>
                <a:gd name="connsiteY4" fmla="*/ 28636 h 28636"/>
                <a:gd name="connsiteX5" fmla="*/ 128503 w 128502"/>
                <a:gd name="connsiteY5" fmla="*/ 14318 h 28636"/>
                <a:gd name="connsiteX6" fmla="*/ 114183 w 128502"/>
                <a:gd name="connsiteY6" fmla="*/ 0 h 2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02" h="28636">
                  <a:moveTo>
                    <a:pt x="114183" y="0"/>
                  </a:moveTo>
                  <a:lnTo>
                    <a:pt x="14320" y="0"/>
                  </a:lnTo>
                  <a:cubicBezTo>
                    <a:pt x="6411" y="0"/>
                    <a:pt x="0" y="6410"/>
                    <a:pt x="0" y="14318"/>
                  </a:cubicBezTo>
                  <a:cubicBezTo>
                    <a:pt x="0" y="22226"/>
                    <a:pt x="6411" y="28636"/>
                    <a:pt x="14320" y="28636"/>
                  </a:cubicBezTo>
                  <a:lnTo>
                    <a:pt x="114183" y="28636"/>
                  </a:lnTo>
                  <a:cubicBezTo>
                    <a:pt x="122091" y="28636"/>
                    <a:pt x="128503" y="22226"/>
                    <a:pt x="128503" y="14318"/>
                  </a:cubicBezTo>
                  <a:cubicBezTo>
                    <a:pt x="128503" y="6410"/>
                    <a:pt x="122091" y="0"/>
                    <a:pt x="114183" y="0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44">
              <a:extLst>
                <a:ext uri="{FF2B5EF4-FFF2-40B4-BE49-F238E27FC236}">
                  <a16:creationId xmlns="" xmlns:a16="http://schemas.microsoft.com/office/drawing/2014/main" id="{CA6BD127-EA64-4E0A-B713-DACB34BD8970}"/>
                </a:ext>
              </a:extLst>
            </p:cNvPr>
            <p:cNvSpPr/>
            <p:nvPr/>
          </p:nvSpPr>
          <p:spPr>
            <a:xfrm>
              <a:off x="1984680" y="2002837"/>
              <a:ext cx="41475" cy="28636"/>
            </a:xfrm>
            <a:custGeom>
              <a:avLst/>
              <a:gdLst>
                <a:gd name="connsiteX0" fmla="*/ 27156 w 41475"/>
                <a:gd name="connsiteY0" fmla="*/ 0 h 28636"/>
                <a:gd name="connsiteX1" fmla="*/ 14320 w 41475"/>
                <a:gd name="connsiteY1" fmla="*/ 0 h 28636"/>
                <a:gd name="connsiteX2" fmla="*/ 0 w 41475"/>
                <a:gd name="connsiteY2" fmla="*/ 14318 h 28636"/>
                <a:gd name="connsiteX3" fmla="*/ 14320 w 41475"/>
                <a:gd name="connsiteY3" fmla="*/ 28636 h 28636"/>
                <a:gd name="connsiteX4" fmla="*/ 27156 w 41475"/>
                <a:gd name="connsiteY4" fmla="*/ 28636 h 28636"/>
                <a:gd name="connsiteX5" fmla="*/ 41476 w 41475"/>
                <a:gd name="connsiteY5" fmla="*/ 14318 h 28636"/>
                <a:gd name="connsiteX6" fmla="*/ 27156 w 41475"/>
                <a:gd name="connsiteY6" fmla="*/ 0 h 2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475" h="28636">
                  <a:moveTo>
                    <a:pt x="27156" y="0"/>
                  </a:moveTo>
                  <a:lnTo>
                    <a:pt x="14320" y="0"/>
                  </a:lnTo>
                  <a:cubicBezTo>
                    <a:pt x="6411" y="0"/>
                    <a:pt x="0" y="6410"/>
                    <a:pt x="0" y="14318"/>
                  </a:cubicBezTo>
                  <a:cubicBezTo>
                    <a:pt x="0" y="22226"/>
                    <a:pt x="6411" y="28636"/>
                    <a:pt x="14320" y="28636"/>
                  </a:cubicBezTo>
                  <a:lnTo>
                    <a:pt x="27156" y="28636"/>
                  </a:lnTo>
                  <a:cubicBezTo>
                    <a:pt x="35065" y="28636"/>
                    <a:pt x="41476" y="22226"/>
                    <a:pt x="41476" y="14318"/>
                  </a:cubicBezTo>
                  <a:cubicBezTo>
                    <a:pt x="41476" y="6410"/>
                    <a:pt x="35065" y="0"/>
                    <a:pt x="27156" y="0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1" name="Объект 2">
            <a:extLst>
              <a:ext uri="{FF2B5EF4-FFF2-40B4-BE49-F238E27FC236}">
                <a16:creationId xmlns="" xmlns:a16="http://schemas.microsoft.com/office/drawing/2014/main" id="{250A436F-1A74-40F5-8C75-60A61B5CFDD6}"/>
              </a:ext>
            </a:extLst>
          </p:cNvPr>
          <p:cNvSpPr txBox="1">
            <a:spLocks/>
          </p:cNvSpPr>
          <p:nvPr/>
        </p:nvSpPr>
        <p:spPr>
          <a:xfrm>
            <a:off x="1277715" y="3119456"/>
            <a:ext cx="3930480" cy="6647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2400" dirty="0" smtClean="0"/>
              <a:t>677000, г. Якутск</a:t>
            </a:r>
            <a:r>
              <a:rPr lang="ru-RU" sz="2400" dirty="0"/>
              <a:t>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ул</a:t>
            </a:r>
            <a:r>
              <a:rPr lang="ru-RU" sz="2400" dirty="0"/>
              <a:t>. Орджоникидзе, д. 10</a:t>
            </a:r>
            <a:endParaRPr lang="en-US" sz="2400" dirty="0">
              <a:solidFill>
                <a:schemeClr val="tx1"/>
              </a:solidFill>
              <a:latin typeface="+mn-lt"/>
              <a:ea typeface="VTB Group Cond Book" panose="020B0506050504020204" pitchFamily="34" charset="-5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66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>
            <a:extLst>
              <a:ext uri="{FF2B5EF4-FFF2-40B4-BE49-F238E27FC236}">
                <a16:creationId xmlns="" xmlns:a16="http://schemas.microsoft.com/office/drawing/2014/main" id="{FE8DDA79-9B22-48D3-AF30-2E524409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487" y="337155"/>
            <a:ext cx="4478041" cy="1920526"/>
          </a:xfrm>
        </p:spPr>
        <p:txBody>
          <a:bodyPr/>
          <a:lstStyle/>
          <a:p>
            <a:r>
              <a:rPr lang="ru-RU" b="1" dirty="0"/>
              <a:t>Цели и задачи Государственной инспекции труда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98A0276-7DB2-4B78-8379-A87480D78226}"/>
              </a:ext>
            </a:extLst>
          </p:cNvPr>
          <p:cNvSpPr txBox="1"/>
          <p:nvPr/>
        </p:nvSpPr>
        <p:spPr>
          <a:xfrm>
            <a:off x="7307016" y="2362439"/>
            <a:ext cx="4275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31"/>
            <a:r>
              <a:rPr lang="ru-RU" sz="2000" dirty="0"/>
              <a:t>обеспечение соблюдения и защиты трудовых прав и свобод граждан, включая право на безопасные условия труда</a:t>
            </a:r>
            <a:endParaRPr lang="en-US" sz="2000" dirty="0">
              <a:ea typeface="VTB Group Cond Book" panose="020B0506050504020204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C8318B1-80E3-4E5D-8678-830FF8FC1250}"/>
              </a:ext>
            </a:extLst>
          </p:cNvPr>
          <p:cNvSpPr txBox="1"/>
          <p:nvPr/>
        </p:nvSpPr>
        <p:spPr>
          <a:xfrm>
            <a:off x="7307016" y="3489820"/>
            <a:ext cx="4275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31"/>
            <a:r>
              <a:rPr lang="ru-RU" sz="2000" dirty="0"/>
              <a:t>обеспечение соблюдения работодателями трудового законодательства и иных нормативных правовых актов, содержащих нормы трудового права</a:t>
            </a:r>
            <a:endParaRPr lang="en-US" sz="2000" dirty="0">
              <a:ea typeface="VTB Group Cond Book" panose="020B0506050504020204" pitchFamily="34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5427B52-C862-4A1A-A18A-1347E7D9D8FE}"/>
              </a:ext>
            </a:extLst>
          </p:cNvPr>
          <p:cNvSpPr txBox="1"/>
          <p:nvPr/>
        </p:nvSpPr>
        <p:spPr>
          <a:xfrm>
            <a:off x="7307016" y="4995986"/>
            <a:ext cx="4275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31"/>
            <a:r>
              <a:rPr lang="ru-RU" sz="2000" dirty="0"/>
              <a:t>обеспечение работодателей и работников информацией </a:t>
            </a:r>
            <a:r>
              <a:rPr lang="ru-RU" sz="2000" dirty="0" smtClean="0"/>
              <a:t>,содержащих </a:t>
            </a:r>
            <a:r>
              <a:rPr lang="ru-RU" sz="2000" dirty="0"/>
              <a:t>нормы трудового права</a:t>
            </a:r>
            <a:endParaRPr lang="en-US" sz="2000" dirty="0">
              <a:ea typeface="VTB Group Cond Book" panose="020B0506050504020204" pitchFamily="34" charset="77"/>
            </a:endParaRPr>
          </a:p>
        </p:txBody>
      </p:sp>
      <p:sp>
        <p:nvSpPr>
          <p:cNvPr id="30" name="Овал 49">
            <a:extLst>
              <a:ext uri="{FF2B5EF4-FFF2-40B4-BE49-F238E27FC236}">
                <a16:creationId xmlns="" xmlns:a16="http://schemas.microsoft.com/office/drawing/2014/main" id="{57D898A4-E6C2-46B8-B58F-7FDC2602B83A}"/>
              </a:ext>
            </a:extLst>
          </p:cNvPr>
          <p:cNvSpPr/>
          <p:nvPr/>
        </p:nvSpPr>
        <p:spPr>
          <a:xfrm flipH="1">
            <a:off x="6952516" y="2598540"/>
            <a:ext cx="235592" cy="23559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4400"/>
            <a:endParaRPr lang="ru-RU" sz="450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Овал 49">
            <a:extLst>
              <a:ext uri="{FF2B5EF4-FFF2-40B4-BE49-F238E27FC236}">
                <a16:creationId xmlns="" xmlns:a16="http://schemas.microsoft.com/office/drawing/2014/main" id="{ECDE3AA7-F852-4320-9F60-377EE44E873B}"/>
              </a:ext>
            </a:extLst>
          </p:cNvPr>
          <p:cNvSpPr/>
          <p:nvPr/>
        </p:nvSpPr>
        <p:spPr>
          <a:xfrm flipH="1">
            <a:off x="6952516" y="3741540"/>
            <a:ext cx="235592" cy="23559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4400"/>
            <a:endParaRPr lang="ru-RU" sz="450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Овал 49">
            <a:extLst>
              <a:ext uri="{FF2B5EF4-FFF2-40B4-BE49-F238E27FC236}">
                <a16:creationId xmlns="" xmlns:a16="http://schemas.microsoft.com/office/drawing/2014/main" id="{B0B8D173-E498-4CBB-8DEF-974B6F589F48}"/>
              </a:ext>
            </a:extLst>
          </p:cNvPr>
          <p:cNvSpPr/>
          <p:nvPr/>
        </p:nvSpPr>
        <p:spPr>
          <a:xfrm flipH="1">
            <a:off x="6968885" y="5133689"/>
            <a:ext cx="235592" cy="23559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4400"/>
            <a:endParaRPr lang="ru-RU" sz="450" ker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3" t="-15135" r="76" b="-21531"/>
          <a:stretch/>
        </p:blipFill>
        <p:spPr/>
      </p:pic>
    </p:spTree>
    <p:extLst>
      <p:ext uri="{BB962C8B-B14F-4D97-AF65-F5344CB8AC3E}">
        <p14:creationId xmlns:p14="http://schemas.microsoft.com/office/powerpoint/2010/main" val="292215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>
            <a:extLst>
              <a:ext uri="{FF2B5EF4-FFF2-40B4-BE49-F238E27FC236}">
                <a16:creationId xmlns="" xmlns:a16="http://schemas.microsoft.com/office/drawing/2014/main" id="{FE8DDA79-9B22-48D3-AF30-2E524409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Основная деятельность ГИТ в РС (Я)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E0D76AF-6AC1-4D80-93A9-5D0984DF1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6</a:t>
            </a:fld>
            <a:endParaRPr lang="ru-RU"/>
          </a:p>
        </p:txBody>
      </p:sp>
      <p:grpSp>
        <p:nvGrpSpPr>
          <p:cNvPr id="17" name="Group 2">
            <a:extLst>
              <a:ext uri="{FF2B5EF4-FFF2-40B4-BE49-F238E27FC236}">
                <a16:creationId xmlns="" xmlns:a16="http://schemas.microsoft.com/office/drawing/2014/main" id="{59618810-0F69-4DB8-9AB0-958430802FDD}"/>
              </a:ext>
            </a:extLst>
          </p:cNvPr>
          <p:cNvGrpSpPr/>
          <p:nvPr/>
        </p:nvGrpSpPr>
        <p:grpSpPr>
          <a:xfrm>
            <a:off x="523783" y="2984735"/>
            <a:ext cx="11146020" cy="4118860"/>
            <a:chOff x="1556814" y="3030145"/>
            <a:chExt cx="9003341" cy="3327062"/>
          </a:xfrm>
        </p:grpSpPr>
        <p:sp>
          <p:nvSpPr>
            <p:cNvPr id="18" name="Freeform 48">
              <a:extLst>
                <a:ext uri="{FF2B5EF4-FFF2-40B4-BE49-F238E27FC236}">
                  <a16:creationId xmlns="" xmlns:a16="http://schemas.microsoft.com/office/drawing/2014/main" id="{B2E0CB2F-4280-455E-BEC0-951D7FEE20CD}"/>
                </a:ext>
              </a:extLst>
            </p:cNvPr>
            <p:cNvSpPr/>
            <p:nvPr/>
          </p:nvSpPr>
          <p:spPr>
            <a:xfrm>
              <a:off x="1556814" y="3030145"/>
              <a:ext cx="9003341" cy="3327062"/>
            </a:xfrm>
            <a:custGeom>
              <a:avLst/>
              <a:gdLst>
                <a:gd name="connsiteX0" fmla="*/ 6096794 w 12193588"/>
                <a:gd name="connsiteY0" fmla="*/ 0 h 4505974"/>
                <a:gd name="connsiteX1" fmla="*/ 12111881 w 12193588"/>
                <a:gd name="connsiteY1" fmla="*/ 4201867 h 4505974"/>
                <a:gd name="connsiteX2" fmla="*/ 12193588 w 12193588"/>
                <a:gd name="connsiteY2" fmla="*/ 4443346 h 4505974"/>
                <a:gd name="connsiteX3" fmla="*/ 12193588 w 12193588"/>
                <a:gd name="connsiteY3" fmla="*/ 4505974 h 4505974"/>
                <a:gd name="connsiteX4" fmla="*/ 0 w 12193588"/>
                <a:gd name="connsiteY4" fmla="*/ 4505974 h 4505974"/>
                <a:gd name="connsiteX5" fmla="*/ 0 w 12193588"/>
                <a:gd name="connsiteY5" fmla="*/ 4443346 h 4505974"/>
                <a:gd name="connsiteX6" fmla="*/ 81708 w 12193588"/>
                <a:gd name="connsiteY6" fmla="*/ 4201867 h 4505974"/>
                <a:gd name="connsiteX7" fmla="*/ 6096794 w 12193588"/>
                <a:gd name="connsiteY7" fmla="*/ 0 h 450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588" h="4505974">
                  <a:moveTo>
                    <a:pt x="6096794" y="0"/>
                  </a:moveTo>
                  <a:cubicBezTo>
                    <a:pt x="8859796" y="0"/>
                    <a:pt x="11214091" y="1749888"/>
                    <a:pt x="12111881" y="4201867"/>
                  </a:cubicBezTo>
                  <a:lnTo>
                    <a:pt x="12193588" y="4443346"/>
                  </a:lnTo>
                  <a:lnTo>
                    <a:pt x="12193588" y="4505974"/>
                  </a:lnTo>
                  <a:lnTo>
                    <a:pt x="0" y="4505974"/>
                  </a:lnTo>
                  <a:lnTo>
                    <a:pt x="0" y="4443346"/>
                  </a:lnTo>
                  <a:lnTo>
                    <a:pt x="81708" y="4201867"/>
                  </a:lnTo>
                  <a:cubicBezTo>
                    <a:pt x="979497" y="1749888"/>
                    <a:pt x="3333792" y="0"/>
                    <a:pt x="6096794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sx="102000" sy="102000" algn="ctr" rotWithShape="0">
                <a:schemeClr val="accent1">
                  <a:lumMod val="60000"/>
                  <a:lumOff val="40000"/>
                  <a:alpha val="35000"/>
                </a:scheme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5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swald Light" pitchFamily="2" charset="-52"/>
                </a:rPr>
                <a:t>И</a:t>
              </a:r>
              <a:endParaRPr kumimoji="0" lang="en-US" sz="45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Light" pitchFamily="2" charset="-52"/>
              </a:endParaRPr>
            </a:p>
          </p:txBody>
        </p:sp>
        <p:sp>
          <p:nvSpPr>
            <p:cNvPr id="19" name="Freeform 49">
              <a:extLst>
                <a:ext uri="{FF2B5EF4-FFF2-40B4-BE49-F238E27FC236}">
                  <a16:creationId xmlns="" xmlns:a16="http://schemas.microsoft.com/office/drawing/2014/main" id="{AF8A34A4-DAFA-4E05-9F5B-0BD0A0A3B4CA}"/>
                </a:ext>
              </a:extLst>
            </p:cNvPr>
            <p:cNvSpPr/>
            <p:nvPr/>
          </p:nvSpPr>
          <p:spPr>
            <a:xfrm>
              <a:off x="3670408" y="4785585"/>
              <a:ext cx="4794001" cy="1571622"/>
            </a:xfrm>
            <a:custGeom>
              <a:avLst/>
              <a:gdLst>
                <a:gd name="connsiteX0" fmla="*/ 4180327 w 8360654"/>
                <a:gd name="connsiteY0" fmla="*/ 0 h 2740881"/>
                <a:gd name="connsiteX1" fmla="*/ 8288760 w 8360654"/>
                <a:gd name="connsiteY1" fmla="*/ 2581857 h 2740881"/>
                <a:gd name="connsiteX2" fmla="*/ 8360654 w 8360654"/>
                <a:gd name="connsiteY2" fmla="*/ 2740881 h 2740881"/>
                <a:gd name="connsiteX3" fmla="*/ 0 w 8360654"/>
                <a:gd name="connsiteY3" fmla="*/ 2740881 h 2740881"/>
                <a:gd name="connsiteX4" fmla="*/ 71894 w 8360654"/>
                <a:gd name="connsiteY4" fmla="*/ 2581857 h 2740881"/>
                <a:gd name="connsiteX5" fmla="*/ 4180327 w 8360654"/>
                <a:gd name="connsiteY5" fmla="*/ 0 h 274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60654" h="2740881">
                  <a:moveTo>
                    <a:pt x="4180327" y="0"/>
                  </a:moveTo>
                  <a:cubicBezTo>
                    <a:pt x="5989604" y="0"/>
                    <a:pt x="7552659" y="1054197"/>
                    <a:pt x="8288760" y="2581857"/>
                  </a:cubicBezTo>
                  <a:lnTo>
                    <a:pt x="8360654" y="2740881"/>
                  </a:lnTo>
                  <a:lnTo>
                    <a:pt x="0" y="2740881"/>
                  </a:lnTo>
                  <a:lnTo>
                    <a:pt x="71894" y="2581857"/>
                  </a:lnTo>
                  <a:cubicBezTo>
                    <a:pt x="807996" y="1054197"/>
                    <a:pt x="2371051" y="0"/>
                    <a:pt x="4180327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sx="102000" sy="102000" algn="ctr" rotWithShape="0">
                <a:schemeClr val="accent1">
                  <a:lumMod val="60000"/>
                  <a:lumOff val="40000"/>
                  <a:alpha val="40000"/>
                </a:scheme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Light" pitchFamily="2" charset="-52"/>
              </a:endParaRPr>
            </a:p>
          </p:txBody>
        </p:sp>
      </p:grpSp>
      <p:sp>
        <p:nvSpPr>
          <p:cNvPr id="20" name="Объект 2">
            <a:extLst>
              <a:ext uri="{FF2B5EF4-FFF2-40B4-BE49-F238E27FC236}">
                <a16:creationId xmlns="" xmlns:a16="http://schemas.microsoft.com/office/drawing/2014/main" id="{17DC50BE-3904-4439-864B-D62E20B8685B}"/>
              </a:ext>
            </a:extLst>
          </p:cNvPr>
          <p:cNvSpPr txBox="1">
            <a:spLocks/>
          </p:cNvSpPr>
          <p:nvPr/>
        </p:nvSpPr>
        <p:spPr>
          <a:xfrm>
            <a:off x="1132746" y="3442913"/>
            <a:ext cx="2067654" cy="886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3200" dirty="0">
                <a:solidFill>
                  <a:schemeClr val="tx1"/>
                </a:solidFill>
                <a:latin typeface="+mn-lt"/>
                <a:ea typeface="VTB Group Cond Book" panose="020B0506050504020204" pitchFamily="34" charset="77"/>
              </a:rPr>
              <a:t>Проведение КНМ</a:t>
            </a:r>
            <a:endParaRPr lang="en-US" sz="3200" dirty="0">
              <a:solidFill>
                <a:schemeClr val="tx1"/>
              </a:solidFill>
              <a:latin typeface="+mn-lt"/>
              <a:ea typeface="VTB Group Cond Book" panose="020B0506050504020204" pitchFamily="34" charset="77"/>
            </a:endParaRPr>
          </a:p>
        </p:txBody>
      </p:sp>
      <p:sp>
        <p:nvSpPr>
          <p:cNvPr id="21" name="Объект 2">
            <a:extLst>
              <a:ext uri="{FF2B5EF4-FFF2-40B4-BE49-F238E27FC236}">
                <a16:creationId xmlns="" xmlns:a16="http://schemas.microsoft.com/office/drawing/2014/main" id="{5AB61489-A1D4-4128-91DB-0C5B28B74577}"/>
              </a:ext>
            </a:extLst>
          </p:cNvPr>
          <p:cNvSpPr txBox="1">
            <a:spLocks/>
          </p:cNvSpPr>
          <p:nvPr/>
        </p:nvSpPr>
        <p:spPr>
          <a:xfrm>
            <a:off x="2998645" y="3442913"/>
            <a:ext cx="3305214" cy="886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3200" dirty="0">
                <a:solidFill>
                  <a:schemeClr val="tx1"/>
                </a:solidFill>
                <a:latin typeface="+mn-lt"/>
                <a:ea typeface="VTB Group Cond Book" panose="020B0506050504020204" pitchFamily="34" charset="77"/>
              </a:rPr>
              <a:t>Рассмотрение обращений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="" xmlns:a16="http://schemas.microsoft.com/office/drawing/2014/main" id="{D3AF69F8-DBF6-46A1-AAA6-C612BA2CF38B}"/>
              </a:ext>
            </a:extLst>
          </p:cNvPr>
          <p:cNvSpPr txBox="1">
            <a:spLocks/>
          </p:cNvSpPr>
          <p:nvPr/>
        </p:nvSpPr>
        <p:spPr>
          <a:xfrm>
            <a:off x="8639188" y="3442913"/>
            <a:ext cx="3084174" cy="886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None/>
              <a:defRPr sz="3000" b="0" i="0">
                <a:ea typeface="VTB Group Cond Book" panose="020B0506050504020204" pitchFamily="34" charset="77"/>
                <a:cs typeface="VTB Group Cond Light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3200" dirty="0"/>
              <a:t>Профилактика правонарушений</a:t>
            </a:r>
          </a:p>
        </p:txBody>
      </p:sp>
      <p:sp>
        <p:nvSpPr>
          <p:cNvPr id="27" name="Oval 49">
            <a:extLst>
              <a:ext uri="{FF2B5EF4-FFF2-40B4-BE49-F238E27FC236}">
                <a16:creationId xmlns="" xmlns:a16="http://schemas.microsoft.com/office/drawing/2014/main" id="{40148CD9-4CE3-4CDD-9B5A-97891EE2DE6C}"/>
              </a:ext>
            </a:extLst>
          </p:cNvPr>
          <p:cNvSpPr/>
          <p:nvPr/>
        </p:nvSpPr>
        <p:spPr>
          <a:xfrm>
            <a:off x="1471306" y="1793970"/>
            <a:ext cx="1402079" cy="1402079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3200" dirty="0">
              <a:solidFill>
                <a:srgbClr val="FFFFFF"/>
              </a:solidFill>
              <a:ea typeface="VTB Group Cond Book" panose="020B0506050504020204" pitchFamily="34" charset="-52"/>
            </a:endParaRPr>
          </a:p>
        </p:txBody>
      </p:sp>
      <p:sp>
        <p:nvSpPr>
          <p:cNvPr id="28" name="Oval 50">
            <a:extLst>
              <a:ext uri="{FF2B5EF4-FFF2-40B4-BE49-F238E27FC236}">
                <a16:creationId xmlns="" xmlns:a16="http://schemas.microsoft.com/office/drawing/2014/main" id="{1C5B272B-02CB-4F02-B9AE-D115C1C75119}"/>
              </a:ext>
            </a:extLst>
          </p:cNvPr>
          <p:cNvSpPr/>
          <p:nvPr/>
        </p:nvSpPr>
        <p:spPr>
          <a:xfrm>
            <a:off x="3950213" y="1793970"/>
            <a:ext cx="1402079" cy="140207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3200">
              <a:solidFill>
                <a:srgbClr val="FFFFFF"/>
              </a:solidFill>
              <a:ea typeface="VTB Group Cond Book" panose="020B0506050504020204" pitchFamily="34" charset="-52"/>
            </a:endParaRPr>
          </a:p>
        </p:txBody>
      </p:sp>
      <p:sp>
        <p:nvSpPr>
          <p:cNvPr id="29" name="Oval 51">
            <a:extLst>
              <a:ext uri="{FF2B5EF4-FFF2-40B4-BE49-F238E27FC236}">
                <a16:creationId xmlns="" xmlns:a16="http://schemas.microsoft.com/office/drawing/2014/main" id="{35B475CE-8B88-47FA-A3C0-4C3CB9C296FC}"/>
              </a:ext>
            </a:extLst>
          </p:cNvPr>
          <p:cNvSpPr/>
          <p:nvPr/>
        </p:nvSpPr>
        <p:spPr>
          <a:xfrm>
            <a:off x="9318614" y="1793970"/>
            <a:ext cx="1402079" cy="1402079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3200">
              <a:solidFill>
                <a:srgbClr val="FFFFFF"/>
              </a:solidFill>
              <a:ea typeface="VTB Group Cond Book" panose="020B0506050504020204" pitchFamily="34" charset="-52"/>
            </a:endParaRPr>
          </a:p>
        </p:txBody>
      </p:sp>
      <p:grpSp>
        <p:nvGrpSpPr>
          <p:cNvPr id="3" name="Рисунок 30">
            <a:extLst>
              <a:ext uri="{FF2B5EF4-FFF2-40B4-BE49-F238E27FC236}">
                <a16:creationId xmlns="" xmlns:a16="http://schemas.microsoft.com/office/drawing/2014/main" id="{9B78991B-2679-41CC-9007-A0B54AD83B1A}"/>
              </a:ext>
            </a:extLst>
          </p:cNvPr>
          <p:cNvGrpSpPr/>
          <p:nvPr/>
        </p:nvGrpSpPr>
        <p:grpSpPr>
          <a:xfrm>
            <a:off x="1837843" y="2152517"/>
            <a:ext cx="657458" cy="657459"/>
            <a:chOff x="1837843" y="2152517"/>
            <a:chExt cx="657458" cy="657459"/>
          </a:xfrm>
          <a:solidFill>
            <a:schemeClr val="bg1"/>
          </a:solidFill>
        </p:grpSpPr>
        <p:sp>
          <p:nvSpPr>
            <p:cNvPr id="4" name="Полилиния: фигура 3">
              <a:extLst>
                <a:ext uri="{FF2B5EF4-FFF2-40B4-BE49-F238E27FC236}">
                  <a16:creationId xmlns="" xmlns:a16="http://schemas.microsoft.com/office/drawing/2014/main" id="{0AA16D44-E0B5-4BFE-BCC9-D9729DFCFCA0}"/>
                </a:ext>
              </a:extLst>
            </p:cNvPr>
            <p:cNvSpPr/>
            <p:nvPr/>
          </p:nvSpPr>
          <p:spPr>
            <a:xfrm>
              <a:off x="1837843" y="2152517"/>
              <a:ext cx="657458" cy="657459"/>
            </a:xfrm>
            <a:custGeom>
              <a:avLst/>
              <a:gdLst>
                <a:gd name="connsiteX0" fmla="*/ 582387 w 657458"/>
                <a:gd name="connsiteY0" fmla="*/ 75179 h 657459"/>
                <a:gd name="connsiteX1" fmla="*/ 400858 w 657458"/>
                <a:gd name="connsiteY1" fmla="*/ 0 h 657459"/>
                <a:gd name="connsiteX2" fmla="*/ 219328 w 657458"/>
                <a:gd name="connsiteY2" fmla="*/ 75179 h 657459"/>
                <a:gd name="connsiteX3" fmla="*/ 183236 w 657458"/>
                <a:gd name="connsiteY3" fmla="*/ 392883 h 657459"/>
                <a:gd name="connsiteX4" fmla="*/ 16830 w 657458"/>
                <a:gd name="connsiteY4" fmla="*/ 559260 h 657459"/>
                <a:gd name="connsiteX5" fmla="*/ 16830 w 657458"/>
                <a:gd name="connsiteY5" fmla="*/ 640633 h 657459"/>
                <a:gd name="connsiteX6" fmla="*/ 57523 w 657458"/>
                <a:gd name="connsiteY6" fmla="*/ 657459 h 657459"/>
                <a:gd name="connsiteX7" fmla="*/ 98216 w 657458"/>
                <a:gd name="connsiteY7" fmla="*/ 640633 h 657459"/>
                <a:gd name="connsiteX8" fmla="*/ 264625 w 657458"/>
                <a:gd name="connsiteY8" fmla="*/ 474255 h 657459"/>
                <a:gd name="connsiteX9" fmla="*/ 400859 w 657458"/>
                <a:gd name="connsiteY9" fmla="*/ 513228 h 657459"/>
                <a:gd name="connsiteX10" fmla="*/ 582388 w 657458"/>
                <a:gd name="connsiteY10" fmla="*/ 438169 h 657459"/>
                <a:gd name="connsiteX11" fmla="*/ 582387 w 657458"/>
                <a:gd name="connsiteY11" fmla="*/ 75179 h 657459"/>
                <a:gd name="connsiteX12" fmla="*/ 70971 w 657458"/>
                <a:gd name="connsiteY12" fmla="*/ 613393 h 657459"/>
                <a:gd name="connsiteX13" fmla="*/ 44076 w 657458"/>
                <a:gd name="connsiteY13" fmla="*/ 613393 h 657459"/>
                <a:gd name="connsiteX14" fmla="*/ 44076 w 657458"/>
                <a:gd name="connsiteY14" fmla="*/ 586501 h 657459"/>
                <a:gd name="connsiteX15" fmla="*/ 206381 w 657458"/>
                <a:gd name="connsiteY15" fmla="*/ 424227 h 657459"/>
                <a:gd name="connsiteX16" fmla="*/ 219330 w 657458"/>
                <a:gd name="connsiteY16" fmla="*/ 438171 h 657459"/>
                <a:gd name="connsiteX17" fmla="*/ 233276 w 657458"/>
                <a:gd name="connsiteY17" fmla="*/ 451118 h 657459"/>
                <a:gd name="connsiteX18" fmla="*/ 70971 w 657458"/>
                <a:gd name="connsiteY18" fmla="*/ 613393 h 657459"/>
                <a:gd name="connsiteX19" fmla="*/ 555142 w 657458"/>
                <a:gd name="connsiteY19" fmla="*/ 410930 h 657459"/>
                <a:gd name="connsiteX20" fmla="*/ 246576 w 657458"/>
                <a:gd name="connsiteY20" fmla="*/ 410930 h 657459"/>
                <a:gd name="connsiteX21" fmla="*/ 246576 w 657458"/>
                <a:gd name="connsiteY21" fmla="*/ 102420 h 657459"/>
                <a:gd name="connsiteX22" fmla="*/ 400859 w 657458"/>
                <a:gd name="connsiteY22" fmla="*/ 38524 h 657459"/>
                <a:gd name="connsiteX23" fmla="*/ 555142 w 657458"/>
                <a:gd name="connsiteY23" fmla="*/ 102420 h 657459"/>
                <a:gd name="connsiteX24" fmla="*/ 555142 w 657458"/>
                <a:gd name="connsiteY24" fmla="*/ 410930 h 65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458" h="657459">
                  <a:moveTo>
                    <a:pt x="582387" y="75179"/>
                  </a:moveTo>
                  <a:cubicBezTo>
                    <a:pt x="533899" y="26699"/>
                    <a:pt x="469431" y="0"/>
                    <a:pt x="400858" y="0"/>
                  </a:cubicBezTo>
                  <a:cubicBezTo>
                    <a:pt x="332286" y="0"/>
                    <a:pt x="267817" y="26699"/>
                    <a:pt x="219328" y="75179"/>
                  </a:cubicBezTo>
                  <a:cubicBezTo>
                    <a:pt x="133219" y="161273"/>
                    <a:pt x="121191" y="293810"/>
                    <a:pt x="183236" y="392883"/>
                  </a:cubicBezTo>
                  <a:lnTo>
                    <a:pt x="16830" y="559260"/>
                  </a:lnTo>
                  <a:cubicBezTo>
                    <a:pt x="-5610" y="581695"/>
                    <a:pt x="-5610" y="618198"/>
                    <a:pt x="16830" y="640633"/>
                  </a:cubicBezTo>
                  <a:cubicBezTo>
                    <a:pt x="28049" y="651851"/>
                    <a:pt x="42785" y="657459"/>
                    <a:pt x="57523" y="657459"/>
                  </a:cubicBezTo>
                  <a:cubicBezTo>
                    <a:pt x="72260" y="657459"/>
                    <a:pt x="86997" y="651851"/>
                    <a:pt x="98216" y="640633"/>
                  </a:cubicBezTo>
                  <a:lnTo>
                    <a:pt x="264625" y="474255"/>
                  </a:lnTo>
                  <a:cubicBezTo>
                    <a:pt x="306123" y="500234"/>
                    <a:pt x="353490" y="513228"/>
                    <a:pt x="400859" y="513228"/>
                  </a:cubicBezTo>
                  <a:cubicBezTo>
                    <a:pt x="466600" y="513228"/>
                    <a:pt x="532341" y="488208"/>
                    <a:pt x="582388" y="438169"/>
                  </a:cubicBezTo>
                  <a:cubicBezTo>
                    <a:pt x="682483" y="338093"/>
                    <a:pt x="682483" y="175256"/>
                    <a:pt x="582387" y="75179"/>
                  </a:cubicBezTo>
                  <a:close/>
                  <a:moveTo>
                    <a:pt x="70971" y="613393"/>
                  </a:moveTo>
                  <a:cubicBezTo>
                    <a:pt x="63557" y="620807"/>
                    <a:pt x="51491" y="620806"/>
                    <a:pt x="44076" y="613393"/>
                  </a:cubicBezTo>
                  <a:cubicBezTo>
                    <a:pt x="36660" y="605978"/>
                    <a:pt x="36660" y="593914"/>
                    <a:pt x="44076" y="586501"/>
                  </a:cubicBezTo>
                  <a:lnTo>
                    <a:pt x="206381" y="424227"/>
                  </a:lnTo>
                  <a:cubicBezTo>
                    <a:pt x="210495" y="428993"/>
                    <a:pt x="214807" y="433648"/>
                    <a:pt x="219330" y="438171"/>
                  </a:cubicBezTo>
                  <a:cubicBezTo>
                    <a:pt x="223854" y="442693"/>
                    <a:pt x="228508" y="447004"/>
                    <a:pt x="233276" y="451118"/>
                  </a:cubicBezTo>
                  <a:lnTo>
                    <a:pt x="70971" y="613393"/>
                  </a:lnTo>
                  <a:close/>
                  <a:moveTo>
                    <a:pt x="555142" y="410930"/>
                  </a:moveTo>
                  <a:cubicBezTo>
                    <a:pt x="470071" y="495983"/>
                    <a:pt x="331649" y="495986"/>
                    <a:pt x="246576" y="410930"/>
                  </a:cubicBezTo>
                  <a:cubicBezTo>
                    <a:pt x="161504" y="325874"/>
                    <a:pt x="161504" y="187476"/>
                    <a:pt x="246576" y="102420"/>
                  </a:cubicBezTo>
                  <a:cubicBezTo>
                    <a:pt x="287786" y="61217"/>
                    <a:pt x="342579" y="38524"/>
                    <a:pt x="400859" y="38524"/>
                  </a:cubicBezTo>
                  <a:cubicBezTo>
                    <a:pt x="459140" y="38524"/>
                    <a:pt x="513932" y="61217"/>
                    <a:pt x="555142" y="102420"/>
                  </a:cubicBezTo>
                  <a:cubicBezTo>
                    <a:pt x="640214" y="187476"/>
                    <a:pt x="640214" y="325874"/>
                    <a:pt x="555142" y="410930"/>
                  </a:cubicBezTo>
                  <a:close/>
                </a:path>
              </a:pathLst>
            </a:custGeom>
            <a:solidFill>
              <a:schemeClr val="bg1"/>
            </a:solidFill>
            <a:ln w="12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Полилиния: фигура 4">
              <a:extLst>
                <a:ext uri="{FF2B5EF4-FFF2-40B4-BE49-F238E27FC236}">
                  <a16:creationId xmlns="" xmlns:a16="http://schemas.microsoft.com/office/drawing/2014/main" id="{60E78C45-4434-41E2-9F5A-DA8407F61FB2}"/>
                </a:ext>
              </a:extLst>
            </p:cNvPr>
            <p:cNvSpPr/>
            <p:nvPr/>
          </p:nvSpPr>
          <p:spPr>
            <a:xfrm>
              <a:off x="2107284" y="2391213"/>
              <a:ext cx="258091" cy="38525"/>
            </a:xfrm>
            <a:custGeom>
              <a:avLst/>
              <a:gdLst>
                <a:gd name="connsiteX0" fmla="*/ 238826 w 258091"/>
                <a:gd name="connsiteY0" fmla="*/ 0 h 38525"/>
                <a:gd name="connsiteX1" fmla="*/ 19265 w 258091"/>
                <a:gd name="connsiteY1" fmla="*/ 0 h 38525"/>
                <a:gd name="connsiteX2" fmla="*/ 0 w 258091"/>
                <a:gd name="connsiteY2" fmla="*/ 19263 h 38525"/>
                <a:gd name="connsiteX3" fmla="*/ 19265 w 258091"/>
                <a:gd name="connsiteY3" fmla="*/ 38526 h 38525"/>
                <a:gd name="connsiteX4" fmla="*/ 238826 w 258091"/>
                <a:gd name="connsiteY4" fmla="*/ 38526 h 38525"/>
                <a:gd name="connsiteX5" fmla="*/ 258091 w 258091"/>
                <a:gd name="connsiteY5" fmla="*/ 19263 h 38525"/>
                <a:gd name="connsiteX6" fmla="*/ 238826 w 258091"/>
                <a:gd name="connsiteY6" fmla="*/ 0 h 3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091" h="38525">
                  <a:moveTo>
                    <a:pt x="238826" y="0"/>
                  </a:moveTo>
                  <a:lnTo>
                    <a:pt x="19265" y="0"/>
                  </a:lnTo>
                  <a:cubicBezTo>
                    <a:pt x="8625" y="0"/>
                    <a:pt x="0" y="8624"/>
                    <a:pt x="0" y="19263"/>
                  </a:cubicBezTo>
                  <a:cubicBezTo>
                    <a:pt x="0" y="29902"/>
                    <a:pt x="8625" y="38526"/>
                    <a:pt x="19265" y="38526"/>
                  </a:cubicBezTo>
                  <a:lnTo>
                    <a:pt x="238826" y="38526"/>
                  </a:lnTo>
                  <a:cubicBezTo>
                    <a:pt x="249466" y="38526"/>
                    <a:pt x="258091" y="29902"/>
                    <a:pt x="258091" y="19263"/>
                  </a:cubicBezTo>
                  <a:cubicBezTo>
                    <a:pt x="258091" y="8624"/>
                    <a:pt x="249466" y="0"/>
                    <a:pt x="238826" y="0"/>
                  </a:cubicBezTo>
                  <a:close/>
                </a:path>
              </a:pathLst>
            </a:custGeom>
            <a:solidFill>
              <a:schemeClr val="bg1"/>
            </a:solidFill>
            <a:ln w="12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="" xmlns:a16="http://schemas.microsoft.com/office/drawing/2014/main" id="{369F4B25-273E-466E-BF77-C56252A06C41}"/>
                </a:ext>
              </a:extLst>
            </p:cNvPr>
            <p:cNvSpPr/>
            <p:nvPr/>
          </p:nvSpPr>
          <p:spPr>
            <a:xfrm>
              <a:off x="2107284" y="2322445"/>
              <a:ext cx="258091" cy="38525"/>
            </a:xfrm>
            <a:custGeom>
              <a:avLst/>
              <a:gdLst>
                <a:gd name="connsiteX0" fmla="*/ 238826 w 258091"/>
                <a:gd name="connsiteY0" fmla="*/ 0 h 38525"/>
                <a:gd name="connsiteX1" fmla="*/ 19265 w 258091"/>
                <a:gd name="connsiteY1" fmla="*/ 0 h 38525"/>
                <a:gd name="connsiteX2" fmla="*/ 0 w 258091"/>
                <a:gd name="connsiteY2" fmla="*/ 19263 h 38525"/>
                <a:gd name="connsiteX3" fmla="*/ 19265 w 258091"/>
                <a:gd name="connsiteY3" fmla="*/ 38526 h 38525"/>
                <a:gd name="connsiteX4" fmla="*/ 238826 w 258091"/>
                <a:gd name="connsiteY4" fmla="*/ 38526 h 38525"/>
                <a:gd name="connsiteX5" fmla="*/ 258091 w 258091"/>
                <a:gd name="connsiteY5" fmla="*/ 19263 h 38525"/>
                <a:gd name="connsiteX6" fmla="*/ 238826 w 258091"/>
                <a:gd name="connsiteY6" fmla="*/ 0 h 3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091" h="38525">
                  <a:moveTo>
                    <a:pt x="238826" y="0"/>
                  </a:moveTo>
                  <a:lnTo>
                    <a:pt x="19265" y="0"/>
                  </a:lnTo>
                  <a:cubicBezTo>
                    <a:pt x="8625" y="0"/>
                    <a:pt x="0" y="8624"/>
                    <a:pt x="0" y="19263"/>
                  </a:cubicBezTo>
                  <a:cubicBezTo>
                    <a:pt x="0" y="29902"/>
                    <a:pt x="8625" y="38526"/>
                    <a:pt x="19265" y="38526"/>
                  </a:cubicBezTo>
                  <a:lnTo>
                    <a:pt x="238826" y="38526"/>
                  </a:lnTo>
                  <a:cubicBezTo>
                    <a:pt x="249466" y="38526"/>
                    <a:pt x="258091" y="29902"/>
                    <a:pt x="258091" y="19263"/>
                  </a:cubicBezTo>
                  <a:cubicBezTo>
                    <a:pt x="258091" y="8625"/>
                    <a:pt x="249466" y="0"/>
                    <a:pt x="238826" y="0"/>
                  </a:cubicBezTo>
                  <a:close/>
                </a:path>
              </a:pathLst>
            </a:custGeom>
            <a:solidFill>
              <a:schemeClr val="bg1"/>
            </a:solidFill>
            <a:ln w="12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="" xmlns:a16="http://schemas.microsoft.com/office/drawing/2014/main" id="{64084864-5C9E-4311-8C61-60F0A6ED6771}"/>
                </a:ext>
              </a:extLst>
            </p:cNvPr>
            <p:cNvSpPr/>
            <p:nvPr/>
          </p:nvSpPr>
          <p:spPr>
            <a:xfrm>
              <a:off x="2107284" y="2459980"/>
              <a:ext cx="172879" cy="38525"/>
            </a:xfrm>
            <a:custGeom>
              <a:avLst/>
              <a:gdLst>
                <a:gd name="connsiteX0" fmla="*/ 153614 w 172879"/>
                <a:gd name="connsiteY0" fmla="*/ 0 h 38525"/>
                <a:gd name="connsiteX1" fmla="*/ 19265 w 172879"/>
                <a:gd name="connsiteY1" fmla="*/ 0 h 38525"/>
                <a:gd name="connsiteX2" fmla="*/ 0 w 172879"/>
                <a:gd name="connsiteY2" fmla="*/ 19263 h 38525"/>
                <a:gd name="connsiteX3" fmla="*/ 19265 w 172879"/>
                <a:gd name="connsiteY3" fmla="*/ 38526 h 38525"/>
                <a:gd name="connsiteX4" fmla="*/ 153614 w 172879"/>
                <a:gd name="connsiteY4" fmla="*/ 38526 h 38525"/>
                <a:gd name="connsiteX5" fmla="*/ 172880 w 172879"/>
                <a:gd name="connsiteY5" fmla="*/ 19263 h 38525"/>
                <a:gd name="connsiteX6" fmla="*/ 153614 w 172879"/>
                <a:gd name="connsiteY6" fmla="*/ 0 h 3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879" h="38525">
                  <a:moveTo>
                    <a:pt x="153614" y="0"/>
                  </a:moveTo>
                  <a:lnTo>
                    <a:pt x="19265" y="0"/>
                  </a:lnTo>
                  <a:cubicBezTo>
                    <a:pt x="8625" y="0"/>
                    <a:pt x="0" y="8624"/>
                    <a:pt x="0" y="19263"/>
                  </a:cubicBezTo>
                  <a:cubicBezTo>
                    <a:pt x="0" y="29902"/>
                    <a:pt x="8625" y="38526"/>
                    <a:pt x="19265" y="38526"/>
                  </a:cubicBezTo>
                  <a:lnTo>
                    <a:pt x="153614" y="38526"/>
                  </a:lnTo>
                  <a:cubicBezTo>
                    <a:pt x="164254" y="38526"/>
                    <a:pt x="172880" y="29902"/>
                    <a:pt x="172880" y="19263"/>
                  </a:cubicBezTo>
                  <a:cubicBezTo>
                    <a:pt x="172880" y="8624"/>
                    <a:pt x="164254" y="0"/>
                    <a:pt x="153614" y="0"/>
                  </a:cubicBezTo>
                  <a:close/>
                </a:path>
              </a:pathLst>
            </a:custGeom>
            <a:solidFill>
              <a:schemeClr val="bg1"/>
            </a:solidFill>
            <a:ln w="12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="" xmlns:a16="http://schemas.microsoft.com/office/drawing/2014/main" id="{9EC2AD4E-2195-4E9E-9545-B46BB08CA853}"/>
                </a:ext>
              </a:extLst>
            </p:cNvPr>
            <p:cNvSpPr/>
            <p:nvPr/>
          </p:nvSpPr>
          <p:spPr>
            <a:xfrm>
              <a:off x="2309575" y="2459980"/>
              <a:ext cx="55799" cy="38525"/>
            </a:xfrm>
            <a:custGeom>
              <a:avLst/>
              <a:gdLst>
                <a:gd name="connsiteX0" fmla="*/ 36534 w 55799"/>
                <a:gd name="connsiteY0" fmla="*/ 0 h 38525"/>
                <a:gd name="connsiteX1" fmla="*/ 19265 w 55799"/>
                <a:gd name="connsiteY1" fmla="*/ 0 h 38525"/>
                <a:gd name="connsiteX2" fmla="*/ 0 w 55799"/>
                <a:gd name="connsiteY2" fmla="*/ 19263 h 38525"/>
                <a:gd name="connsiteX3" fmla="*/ 19265 w 55799"/>
                <a:gd name="connsiteY3" fmla="*/ 38526 h 38525"/>
                <a:gd name="connsiteX4" fmla="*/ 36534 w 55799"/>
                <a:gd name="connsiteY4" fmla="*/ 38526 h 38525"/>
                <a:gd name="connsiteX5" fmla="*/ 55799 w 55799"/>
                <a:gd name="connsiteY5" fmla="*/ 19263 h 38525"/>
                <a:gd name="connsiteX6" fmla="*/ 36534 w 55799"/>
                <a:gd name="connsiteY6" fmla="*/ 0 h 3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799" h="38525">
                  <a:moveTo>
                    <a:pt x="36534" y="0"/>
                  </a:moveTo>
                  <a:lnTo>
                    <a:pt x="19265" y="0"/>
                  </a:lnTo>
                  <a:cubicBezTo>
                    <a:pt x="8625" y="0"/>
                    <a:pt x="0" y="8624"/>
                    <a:pt x="0" y="19263"/>
                  </a:cubicBezTo>
                  <a:cubicBezTo>
                    <a:pt x="0" y="29902"/>
                    <a:pt x="8625" y="38526"/>
                    <a:pt x="19265" y="38526"/>
                  </a:cubicBezTo>
                  <a:lnTo>
                    <a:pt x="36534" y="38526"/>
                  </a:lnTo>
                  <a:cubicBezTo>
                    <a:pt x="47174" y="38526"/>
                    <a:pt x="55799" y="29902"/>
                    <a:pt x="55799" y="19263"/>
                  </a:cubicBezTo>
                  <a:cubicBezTo>
                    <a:pt x="55799" y="8624"/>
                    <a:pt x="47174" y="0"/>
                    <a:pt x="36534" y="0"/>
                  </a:cubicBezTo>
                  <a:close/>
                </a:path>
              </a:pathLst>
            </a:custGeom>
            <a:solidFill>
              <a:schemeClr val="bg1"/>
            </a:solidFill>
            <a:ln w="12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8" name="Рисунок 31">
            <a:extLst>
              <a:ext uri="{FF2B5EF4-FFF2-40B4-BE49-F238E27FC236}">
                <a16:creationId xmlns="" xmlns:a16="http://schemas.microsoft.com/office/drawing/2014/main" id="{C4843468-E259-4105-AA61-51CBB633EF18}"/>
              </a:ext>
            </a:extLst>
          </p:cNvPr>
          <p:cNvGrpSpPr/>
          <p:nvPr/>
        </p:nvGrpSpPr>
        <p:grpSpPr>
          <a:xfrm>
            <a:off x="4322522" y="2152517"/>
            <a:ext cx="657459" cy="657459"/>
            <a:chOff x="5765664" y="2152517"/>
            <a:chExt cx="657459" cy="657459"/>
          </a:xfrm>
          <a:solidFill>
            <a:schemeClr val="bg1"/>
          </a:solidFill>
        </p:grpSpPr>
        <p:sp>
          <p:nvSpPr>
            <p:cNvPr id="39" name="Полилиния: фигура 38">
              <a:extLst>
                <a:ext uri="{FF2B5EF4-FFF2-40B4-BE49-F238E27FC236}">
                  <a16:creationId xmlns="" xmlns:a16="http://schemas.microsoft.com/office/drawing/2014/main" id="{E4384F2B-EC5D-4323-82CC-E568798D2EAD}"/>
                </a:ext>
              </a:extLst>
            </p:cNvPr>
            <p:cNvSpPr/>
            <p:nvPr/>
          </p:nvSpPr>
          <p:spPr>
            <a:xfrm>
              <a:off x="5765963" y="2401018"/>
              <a:ext cx="657139" cy="408957"/>
            </a:xfrm>
            <a:custGeom>
              <a:avLst/>
              <a:gdLst>
                <a:gd name="connsiteX0" fmla="*/ 592608 w 657139"/>
                <a:gd name="connsiteY0" fmla="*/ 0 h 408957"/>
                <a:gd name="connsiteX1" fmla="*/ 64530 w 657139"/>
                <a:gd name="connsiteY1" fmla="*/ 0 h 408957"/>
                <a:gd name="connsiteX2" fmla="*/ 0 w 657139"/>
                <a:gd name="connsiteY2" fmla="*/ 64472 h 408957"/>
                <a:gd name="connsiteX3" fmla="*/ 0 w 657139"/>
                <a:gd name="connsiteY3" fmla="*/ 344484 h 408957"/>
                <a:gd name="connsiteX4" fmla="*/ 64530 w 657139"/>
                <a:gd name="connsiteY4" fmla="*/ 408957 h 408957"/>
                <a:gd name="connsiteX5" fmla="*/ 592608 w 657139"/>
                <a:gd name="connsiteY5" fmla="*/ 408957 h 408957"/>
                <a:gd name="connsiteX6" fmla="*/ 657139 w 657139"/>
                <a:gd name="connsiteY6" fmla="*/ 344485 h 408957"/>
                <a:gd name="connsiteX7" fmla="*/ 657139 w 657139"/>
                <a:gd name="connsiteY7" fmla="*/ 64472 h 408957"/>
                <a:gd name="connsiteX8" fmla="*/ 592608 w 657139"/>
                <a:gd name="connsiteY8" fmla="*/ 0 h 408957"/>
                <a:gd name="connsiteX9" fmla="*/ 40567 w 657139"/>
                <a:gd name="connsiteY9" fmla="*/ 54466 h 408957"/>
                <a:gd name="connsiteX10" fmla="*/ 148398 w 657139"/>
                <a:gd name="connsiteY10" fmla="*/ 119040 h 408957"/>
                <a:gd name="connsiteX11" fmla="*/ 38558 w 657139"/>
                <a:gd name="connsiteY11" fmla="*/ 228978 h 408957"/>
                <a:gd name="connsiteX12" fmla="*/ 38558 w 657139"/>
                <a:gd name="connsiteY12" fmla="*/ 64472 h 408957"/>
                <a:gd name="connsiteX13" fmla="*/ 40567 w 657139"/>
                <a:gd name="connsiteY13" fmla="*/ 54466 h 408957"/>
                <a:gd name="connsiteX14" fmla="*/ 88943 w 657139"/>
                <a:gd name="connsiteY14" fmla="*/ 38523 h 408957"/>
                <a:gd name="connsiteX15" fmla="*/ 568196 w 657139"/>
                <a:gd name="connsiteY15" fmla="*/ 38523 h 408957"/>
                <a:gd name="connsiteX16" fmla="*/ 329219 w 657139"/>
                <a:gd name="connsiteY16" fmla="*/ 181633 h 408957"/>
                <a:gd name="connsiteX17" fmla="*/ 327921 w 657139"/>
                <a:gd name="connsiteY17" fmla="*/ 181633 h 408957"/>
                <a:gd name="connsiteX18" fmla="*/ 88943 w 657139"/>
                <a:gd name="connsiteY18" fmla="*/ 38523 h 408957"/>
                <a:gd name="connsiteX19" fmla="*/ 616573 w 657139"/>
                <a:gd name="connsiteY19" fmla="*/ 54466 h 408957"/>
                <a:gd name="connsiteX20" fmla="*/ 618582 w 657139"/>
                <a:gd name="connsiteY20" fmla="*/ 64472 h 408957"/>
                <a:gd name="connsiteX21" fmla="*/ 618582 w 657139"/>
                <a:gd name="connsiteY21" fmla="*/ 229863 h 408957"/>
                <a:gd name="connsiteX22" fmla="*/ 508189 w 657139"/>
                <a:gd name="connsiteY22" fmla="*/ 119371 h 408957"/>
                <a:gd name="connsiteX23" fmla="*/ 616573 w 657139"/>
                <a:gd name="connsiteY23" fmla="*/ 54466 h 408957"/>
                <a:gd name="connsiteX24" fmla="*/ 592608 w 657139"/>
                <a:gd name="connsiteY24" fmla="*/ 370434 h 408957"/>
                <a:gd name="connsiteX25" fmla="*/ 64530 w 657139"/>
                <a:gd name="connsiteY25" fmla="*/ 370434 h 408957"/>
                <a:gd name="connsiteX26" fmla="*/ 38558 w 657139"/>
                <a:gd name="connsiteY26" fmla="*/ 344485 h 408957"/>
                <a:gd name="connsiteX27" fmla="*/ 38558 w 657139"/>
                <a:gd name="connsiteY27" fmla="*/ 283509 h 408957"/>
                <a:gd name="connsiteX28" fmla="*/ 182483 w 657139"/>
                <a:gd name="connsiteY28" fmla="*/ 139453 h 408957"/>
                <a:gd name="connsiteX29" fmla="*/ 308098 w 657139"/>
                <a:gd name="connsiteY29" fmla="*/ 214676 h 408957"/>
                <a:gd name="connsiteX30" fmla="*/ 328570 w 657139"/>
                <a:gd name="connsiteY30" fmla="*/ 220348 h 408957"/>
                <a:gd name="connsiteX31" fmla="*/ 349043 w 657139"/>
                <a:gd name="connsiteY31" fmla="*/ 214676 h 408957"/>
                <a:gd name="connsiteX32" fmla="*/ 474104 w 657139"/>
                <a:gd name="connsiteY32" fmla="*/ 139785 h 408957"/>
                <a:gd name="connsiteX33" fmla="*/ 618583 w 657139"/>
                <a:gd name="connsiteY33" fmla="*/ 284393 h 408957"/>
                <a:gd name="connsiteX34" fmla="*/ 618583 w 657139"/>
                <a:gd name="connsiteY34" fmla="*/ 344485 h 408957"/>
                <a:gd name="connsiteX35" fmla="*/ 592608 w 657139"/>
                <a:gd name="connsiteY35" fmla="*/ 370434 h 408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57139" h="408957">
                  <a:moveTo>
                    <a:pt x="592608" y="0"/>
                  </a:moveTo>
                  <a:lnTo>
                    <a:pt x="64530" y="0"/>
                  </a:lnTo>
                  <a:cubicBezTo>
                    <a:pt x="28949" y="0"/>
                    <a:pt x="0" y="28922"/>
                    <a:pt x="0" y="64472"/>
                  </a:cubicBezTo>
                  <a:lnTo>
                    <a:pt x="0" y="344484"/>
                  </a:lnTo>
                  <a:cubicBezTo>
                    <a:pt x="0" y="380036"/>
                    <a:pt x="28949" y="408957"/>
                    <a:pt x="64530" y="408957"/>
                  </a:cubicBezTo>
                  <a:lnTo>
                    <a:pt x="592608" y="408957"/>
                  </a:lnTo>
                  <a:cubicBezTo>
                    <a:pt x="628191" y="408957"/>
                    <a:pt x="657139" y="380036"/>
                    <a:pt x="657139" y="344485"/>
                  </a:cubicBezTo>
                  <a:lnTo>
                    <a:pt x="657139" y="64472"/>
                  </a:lnTo>
                  <a:cubicBezTo>
                    <a:pt x="657139" y="28922"/>
                    <a:pt x="628191" y="0"/>
                    <a:pt x="592608" y="0"/>
                  </a:cubicBezTo>
                  <a:close/>
                  <a:moveTo>
                    <a:pt x="40567" y="54466"/>
                  </a:moveTo>
                  <a:lnTo>
                    <a:pt x="148398" y="119040"/>
                  </a:lnTo>
                  <a:lnTo>
                    <a:pt x="38558" y="228978"/>
                  </a:lnTo>
                  <a:lnTo>
                    <a:pt x="38558" y="64472"/>
                  </a:lnTo>
                  <a:cubicBezTo>
                    <a:pt x="38558" y="60928"/>
                    <a:pt x="39273" y="57547"/>
                    <a:pt x="40567" y="54466"/>
                  </a:cubicBezTo>
                  <a:close/>
                  <a:moveTo>
                    <a:pt x="88943" y="38523"/>
                  </a:moveTo>
                  <a:lnTo>
                    <a:pt x="568196" y="38523"/>
                  </a:lnTo>
                  <a:lnTo>
                    <a:pt x="329219" y="181633"/>
                  </a:lnTo>
                  <a:cubicBezTo>
                    <a:pt x="328819" y="181873"/>
                    <a:pt x="328320" y="181873"/>
                    <a:pt x="327921" y="181633"/>
                  </a:cubicBezTo>
                  <a:lnTo>
                    <a:pt x="88943" y="38523"/>
                  </a:lnTo>
                  <a:close/>
                  <a:moveTo>
                    <a:pt x="616573" y="54466"/>
                  </a:moveTo>
                  <a:cubicBezTo>
                    <a:pt x="617866" y="57547"/>
                    <a:pt x="618582" y="60928"/>
                    <a:pt x="618582" y="64472"/>
                  </a:cubicBezTo>
                  <a:lnTo>
                    <a:pt x="618582" y="229863"/>
                  </a:lnTo>
                  <a:lnTo>
                    <a:pt x="508189" y="119371"/>
                  </a:lnTo>
                  <a:lnTo>
                    <a:pt x="616573" y="54466"/>
                  </a:lnTo>
                  <a:close/>
                  <a:moveTo>
                    <a:pt x="592608" y="370434"/>
                  </a:moveTo>
                  <a:lnTo>
                    <a:pt x="64530" y="370434"/>
                  </a:lnTo>
                  <a:cubicBezTo>
                    <a:pt x="50208" y="370434"/>
                    <a:pt x="38558" y="358794"/>
                    <a:pt x="38558" y="344485"/>
                  </a:cubicBezTo>
                  <a:lnTo>
                    <a:pt x="38558" y="283509"/>
                  </a:lnTo>
                  <a:lnTo>
                    <a:pt x="182483" y="139453"/>
                  </a:lnTo>
                  <a:lnTo>
                    <a:pt x="308098" y="214676"/>
                  </a:lnTo>
                  <a:cubicBezTo>
                    <a:pt x="314412" y="218457"/>
                    <a:pt x="321490" y="220348"/>
                    <a:pt x="328570" y="220348"/>
                  </a:cubicBezTo>
                  <a:cubicBezTo>
                    <a:pt x="335650" y="220348"/>
                    <a:pt x="342729" y="218456"/>
                    <a:pt x="349043" y="214676"/>
                  </a:cubicBezTo>
                  <a:lnTo>
                    <a:pt x="474104" y="139785"/>
                  </a:lnTo>
                  <a:lnTo>
                    <a:pt x="618583" y="284393"/>
                  </a:lnTo>
                  <a:lnTo>
                    <a:pt x="618583" y="344485"/>
                  </a:lnTo>
                  <a:cubicBezTo>
                    <a:pt x="618582" y="358794"/>
                    <a:pt x="606930" y="370434"/>
                    <a:pt x="592608" y="370434"/>
                  </a:cubicBezTo>
                  <a:close/>
                </a:path>
              </a:pathLst>
            </a:custGeom>
            <a:solidFill>
              <a:schemeClr val="bg1"/>
            </a:solidFill>
            <a:ln w="12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="" xmlns:a16="http://schemas.microsoft.com/office/drawing/2014/main" id="{4FBDD29C-ECE7-4171-A784-E9B6F025091F}"/>
                </a:ext>
              </a:extLst>
            </p:cNvPr>
            <p:cNvSpPr/>
            <p:nvPr/>
          </p:nvSpPr>
          <p:spPr>
            <a:xfrm>
              <a:off x="6020855" y="2152517"/>
              <a:ext cx="147354" cy="208251"/>
            </a:xfrm>
            <a:custGeom>
              <a:avLst/>
              <a:gdLst>
                <a:gd name="connsiteX0" fmla="*/ 8170 w 147354"/>
                <a:gd name="connsiteY0" fmla="*/ 111045 h 208251"/>
                <a:gd name="connsiteX1" fmla="*/ 19265 w 147354"/>
                <a:gd name="connsiteY1" fmla="*/ 114567 h 208251"/>
                <a:gd name="connsiteX2" fmla="*/ 35036 w 147354"/>
                <a:gd name="connsiteY2" fmla="*/ 106404 h 208251"/>
                <a:gd name="connsiteX3" fmla="*/ 54399 w 147354"/>
                <a:gd name="connsiteY3" fmla="*/ 78971 h 208251"/>
                <a:gd name="connsiteX4" fmla="*/ 54399 w 147354"/>
                <a:gd name="connsiteY4" fmla="*/ 188990 h 208251"/>
                <a:gd name="connsiteX5" fmla="*/ 73677 w 147354"/>
                <a:gd name="connsiteY5" fmla="*/ 208251 h 208251"/>
                <a:gd name="connsiteX6" fmla="*/ 92955 w 147354"/>
                <a:gd name="connsiteY6" fmla="*/ 188990 h 208251"/>
                <a:gd name="connsiteX7" fmla="*/ 92955 w 147354"/>
                <a:gd name="connsiteY7" fmla="*/ 78971 h 208251"/>
                <a:gd name="connsiteX8" fmla="*/ 112318 w 147354"/>
                <a:gd name="connsiteY8" fmla="*/ 106404 h 208251"/>
                <a:gd name="connsiteX9" fmla="*/ 139184 w 147354"/>
                <a:gd name="connsiteY9" fmla="*/ 111045 h 208251"/>
                <a:gd name="connsiteX10" fmla="*/ 143829 w 147354"/>
                <a:gd name="connsiteY10" fmla="*/ 84204 h 208251"/>
                <a:gd name="connsiteX11" fmla="*/ 90577 w 147354"/>
                <a:gd name="connsiteY11" fmla="*/ 8754 h 208251"/>
                <a:gd name="connsiteX12" fmla="*/ 74212 w 147354"/>
                <a:gd name="connsiteY12" fmla="*/ 8 h 208251"/>
                <a:gd name="connsiteX13" fmla="*/ 74090 w 147354"/>
                <a:gd name="connsiteY13" fmla="*/ 5 h 208251"/>
                <a:gd name="connsiteX14" fmla="*/ 73959 w 147354"/>
                <a:gd name="connsiteY14" fmla="*/ 3 h 208251"/>
                <a:gd name="connsiteX15" fmla="*/ 73677 w 147354"/>
                <a:gd name="connsiteY15" fmla="*/ 0 h 208251"/>
                <a:gd name="connsiteX16" fmla="*/ 73396 w 147354"/>
                <a:gd name="connsiteY16" fmla="*/ 3 h 208251"/>
                <a:gd name="connsiteX17" fmla="*/ 73265 w 147354"/>
                <a:gd name="connsiteY17" fmla="*/ 5 h 208251"/>
                <a:gd name="connsiteX18" fmla="*/ 73143 w 147354"/>
                <a:gd name="connsiteY18" fmla="*/ 8 h 208251"/>
                <a:gd name="connsiteX19" fmla="*/ 56777 w 147354"/>
                <a:gd name="connsiteY19" fmla="*/ 8755 h 208251"/>
                <a:gd name="connsiteX20" fmla="*/ 3525 w 147354"/>
                <a:gd name="connsiteY20" fmla="*/ 84204 h 208251"/>
                <a:gd name="connsiteX21" fmla="*/ 8170 w 147354"/>
                <a:gd name="connsiteY21" fmla="*/ 111045 h 20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354" h="208251">
                  <a:moveTo>
                    <a:pt x="8170" y="111045"/>
                  </a:moveTo>
                  <a:cubicBezTo>
                    <a:pt x="11546" y="113425"/>
                    <a:pt x="15424" y="114567"/>
                    <a:pt x="19265" y="114567"/>
                  </a:cubicBezTo>
                  <a:cubicBezTo>
                    <a:pt x="25319" y="114567"/>
                    <a:pt x="31281" y="111724"/>
                    <a:pt x="35036" y="106404"/>
                  </a:cubicBezTo>
                  <a:lnTo>
                    <a:pt x="54399" y="78971"/>
                  </a:lnTo>
                  <a:lnTo>
                    <a:pt x="54399" y="188990"/>
                  </a:lnTo>
                  <a:cubicBezTo>
                    <a:pt x="54399" y="199627"/>
                    <a:pt x="63031" y="208251"/>
                    <a:pt x="73677" y="208251"/>
                  </a:cubicBezTo>
                  <a:cubicBezTo>
                    <a:pt x="84325" y="208251"/>
                    <a:pt x="92955" y="199627"/>
                    <a:pt x="92955" y="188990"/>
                  </a:cubicBezTo>
                  <a:lnTo>
                    <a:pt x="92955" y="78971"/>
                  </a:lnTo>
                  <a:lnTo>
                    <a:pt x="112318" y="106404"/>
                  </a:lnTo>
                  <a:cubicBezTo>
                    <a:pt x="118454" y="115098"/>
                    <a:pt x="130483" y="117175"/>
                    <a:pt x="139184" y="111045"/>
                  </a:cubicBezTo>
                  <a:cubicBezTo>
                    <a:pt x="147886" y="104915"/>
                    <a:pt x="149965" y="92897"/>
                    <a:pt x="143829" y="84204"/>
                  </a:cubicBezTo>
                  <a:lnTo>
                    <a:pt x="90577" y="8754"/>
                  </a:lnTo>
                  <a:cubicBezTo>
                    <a:pt x="86812" y="3418"/>
                    <a:pt x="80724" y="176"/>
                    <a:pt x="74212" y="8"/>
                  </a:cubicBezTo>
                  <a:cubicBezTo>
                    <a:pt x="74171" y="6"/>
                    <a:pt x="74132" y="5"/>
                    <a:pt x="74090" y="5"/>
                  </a:cubicBezTo>
                  <a:cubicBezTo>
                    <a:pt x="74047" y="4"/>
                    <a:pt x="74003" y="4"/>
                    <a:pt x="73959" y="3"/>
                  </a:cubicBezTo>
                  <a:cubicBezTo>
                    <a:pt x="73866" y="1"/>
                    <a:pt x="73772" y="0"/>
                    <a:pt x="73677" y="0"/>
                  </a:cubicBezTo>
                  <a:cubicBezTo>
                    <a:pt x="73582" y="0"/>
                    <a:pt x="73490" y="1"/>
                    <a:pt x="73396" y="3"/>
                  </a:cubicBezTo>
                  <a:cubicBezTo>
                    <a:pt x="73352" y="3"/>
                    <a:pt x="73308" y="4"/>
                    <a:pt x="73265" y="5"/>
                  </a:cubicBezTo>
                  <a:cubicBezTo>
                    <a:pt x="73224" y="6"/>
                    <a:pt x="73183" y="6"/>
                    <a:pt x="73143" y="8"/>
                  </a:cubicBezTo>
                  <a:cubicBezTo>
                    <a:pt x="66631" y="176"/>
                    <a:pt x="60543" y="3418"/>
                    <a:pt x="56777" y="8755"/>
                  </a:cubicBezTo>
                  <a:lnTo>
                    <a:pt x="3525" y="84204"/>
                  </a:lnTo>
                  <a:cubicBezTo>
                    <a:pt x="-2611" y="92897"/>
                    <a:pt x="-531" y="104915"/>
                    <a:pt x="8170" y="111045"/>
                  </a:cubicBezTo>
                  <a:close/>
                </a:path>
              </a:pathLst>
            </a:custGeom>
            <a:solidFill>
              <a:schemeClr val="bg1"/>
            </a:solidFill>
            <a:ln w="12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="" xmlns:a16="http://schemas.microsoft.com/office/drawing/2014/main" id="{C1061AEE-3694-449F-958B-C8F3EDC49222}"/>
                </a:ext>
              </a:extLst>
            </p:cNvPr>
            <p:cNvSpPr/>
            <p:nvPr/>
          </p:nvSpPr>
          <p:spPr>
            <a:xfrm>
              <a:off x="5765664" y="2201581"/>
              <a:ext cx="158873" cy="158949"/>
            </a:xfrm>
            <a:custGeom>
              <a:avLst/>
              <a:gdLst>
                <a:gd name="connsiteX0" fmla="*/ 34923 w 158873"/>
                <a:gd name="connsiteY0" fmla="*/ 131205 h 158949"/>
                <a:gd name="connsiteX1" fmla="*/ 38209 w 158873"/>
                <a:gd name="connsiteY1" fmla="*/ 130924 h 158949"/>
                <a:gd name="connsiteX2" fmla="*/ 53946 w 158873"/>
                <a:gd name="connsiteY2" fmla="*/ 108681 h 158949"/>
                <a:gd name="connsiteX3" fmla="*/ 48246 w 158873"/>
                <a:gd name="connsiteY3" fmla="*/ 75520 h 158949"/>
                <a:gd name="connsiteX4" fmla="*/ 125950 w 158873"/>
                <a:gd name="connsiteY4" fmla="*/ 153296 h 158949"/>
                <a:gd name="connsiteX5" fmla="*/ 139595 w 158873"/>
                <a:gd name="connsiteY5" fmla="*/ 158950 h 158949"/>
                <a:gd name="connsiteX6" fmla="*/ 153214 w 158873"/>
                <a:gd name="connsiteY6" fmla="*/ 153320 h 158949"/>
                <a:gd name="connsiteX7" fmla="*/ 153240 w 158873"/>
                <a:gd name="connsiteY7" fmla="*/ 126081 h 158949"/>
                <a:gd name="connsiteX8" fmla="*/ 75447 w 158873"/>
                <a:gd name="connsiteY8" fmla="*/ 48215 h 158949"/>
                <a:gd name="connsiteX9" fmla="*/ 108598 w 158873"/>
                <a:gd name="connsiteY9" fmla="*/ 53924 h 158949"/>
                <a:gd name="connsiteX10" fmla="*/ 130872 w 158873"/>
                <a:gd name="connsiteY10" fmla="*/ 38215 h 158949"/>
                <a:gd name="connsiteX11" fmla="*/ 115149 w 158873"/>
                <a:gd name="connsiteY11" fmla="*/ 15961 h 158949"/>
                <a:gd name="connsiteX12" fmla="*/ 24192 w 158873"/>
                <a:gd name="connsiteY12" fmla="*/ 299 h 158949"/>
                <a:gd name="connsiteX13" fmla="*/ 6059 w 158873"/>
                <a:gd name="connsiteY13" fmla="*/ 6048 h 158949"/>
                <a:gd name="connsiteX14" fmla="*/ 299 w 158873"/>
                <a:gd name="connsiteY14" fmla="*/ 24160 h 158949"/>
                <a:gd name="connsiteX15" fmla="*/ 15947 w 158873"/>
                <a:gd name="connsiteY15" fmla="*/ 115199 h 158949"/>
                <a:gd name="connsiteX16" fmla="*/ 34923 w 158873"/>
                <a:gd name="connsiteY16" fmla="*/ 131205 h 15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73" h="158949">
                  <a:moveTo>
                    <a:pt x="34923" y="131205"/>
                  </a:moveTo>
                  <a:cubicBezTo>
                    <a:pt x="36007" y="131205"/>
                    <a:pt x="37105" y="131114"/>
                    <a:pt x="38209" y="130924"/>
                  </a:cubicBezTo>
                  <a:cubicBezTo>
                    <a:pt x="48702" y="129124"/>
                    <a:pt x="55749" y="119164"/>
                    <a:pt x="53946" y="108681"/>
                  </a:cubicBezTo>
                  <a:lnTo>
                    <a:pt x="48246" y="75520"/>
                  </a:lnTo>
                  <a:lnTo>
                    <a:pt x="125950" y="153296"/>
                  </a:lnTo>
                  <a:cubicBezTo>
                    <a:pt x="129715" y="157065"/>
                    <a:pt x="134654" y="158950"/>
                    <a:pt x="139595" y="158950"/>
                  </a:cubicBezTo>
                  <a:cubicBezTo>
                    <a:pt x="144522" y="158950"/>
                    <a:pt x="149452" y="157074"/>
                    <a:pt x="153214" y="153320"/>
                  </a:cubicBezTo>
                  <a:cubicBezTo>
                    <a:pt x="160750" y="145804"/>
                    <a:pt x="160761" y="133609"/>
                    <a:pt x="153240" y="126081"/>
                  </a:cubicBezTo>
                  <a:lnTo>
                    <a:pt x="75447" y="48215"/>
                  </a:lnTo>
                  <a:lnTo>
                    <a:pt x="108598" y="53924"/>
                  </a:lnTo>
                  <a:cubicBezTo>
                    <a:pt x="119100" y="55732"/>
                    <a:pt x="129063" y="48697"/>
                    <a:pt x="130872" y="38215"/>
                  </a:cubicBezTo>
                  <a:cubicBezTo>
                    <a:pt x="132680" y="27731"/>
                    <a:pt x="125641" y="17768"/>
                    <a:pt x="115149" y="15961"/>
                  </a:cubicBezTo>
                  <a:lnTo>
                    <a:pt x="24192" y="299"/>
                  </a:lnTo>
                  <a:cubicBezTo>
                    <a:pt x="17581" y="-839"/>
                    <a:pt x="10803" y="1310"/>
                    <a:pt x="6059" y="6048"/>
                  </a:cubicBezTo>
                  <a:cubicBezTo>
                    <a:pt x="1314" y="10786"/>
                    <a:pt x="-839" y="17560"/>
                    <a:pt x="299" y="24160"/>
                  </a:cubicBezTo>
                  <a:lnTo>
                    <a:pt x="15947" y="115199"/>
                  </a:lnTo>
                  <a:cubicBezTo>
                    <a:pt x="17557" y="124582"/>
                    <a:pt x="25707" y="131205"/>
                    <a:pt x="34923" y="131205"/>
                  </a:cubicBezTo>
                  <a:close/>
                </a:path>
              </a:pathLst>
            </a:custGeom>
            <a:solidFill>
              <a:schemeClr val="bg1"/>
            </a:solidFill>
            <a:ln w="12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="" xmlns:a16="http://schemas.microsoft.com/office/drawing/2014/main" id="{90144EC9-0451-419E-83E8-0D7189E4D7C1}"/>
                </a:ext>
              </a:extLst>
            </p:cNvPr>
            <p:cNvSpPr/>
            <p:nvPr/>
          </p:nvSpPr>
          <p:spPr>
            <a:xfrm>
              <a:off x="6264248" y="2201767"/>
              <a:ext cx="158875" cy="158952"/>
            </a:xfrm>
            <a:custGeom>
              <a:avLst/>
              <a:gdLst>
                <a:gd name="connsiteX0" fmla="*/ 19278 w 158875"/>
                <a:gd name="connsiteY0" fmla="*/ 158953 h 158952"/>
                <a:gd name="connsiteX1" fmla="*/ 32923 w 158875"/>
                <a:gd name="connsiteY1" fmla="*/ 153299 h 158952"/>
                <a:gd name="connsiteX2" fmla="*/ 110629 w 158875"/>
                <a:gd name="connsiteY2" fmla="*/ 75522 h 158952"/>
                <a:gd name="connsiteX3" fmla="*/ 104928 w 158875"/>
                <a:gd name="connsiteY3" fmla="*/ 108683 h 158952"/>
                <a:gd name="connsiteX4" fmla="*/ 120665 w 158875"/>
                <a:gd name="connsiteY4" fmla="*/ 130926 h 158952"/>
                <a:gd name="connsiteX5" fmla="*/ 123951 w 158875"/>
                <a:gd name="connsiteY5" fmla="*/ 131207 h 158952"/>
                <a:gd name="connsiteX6" fmla="*/ 142929 w 158875"/>
                <a:gd name="connsiteY6" fmla="*/ 115202 h 158952"/>
                <a:gd name="connsiteX7" fmla="*/ 158577 w 158875"/>
                <a:gd name="connsiteY7" fmla="*/ 24168 h 158952"/>
                <a:gd name="connsiteX8" fmla="*/ 152816 w 158875"/>
                <a:gd name="connsiteY8" fmla="*/ 6050 h 158952"/>
                <a:gd name="connsiteX9" fmla="*/ 134684 w 158875"/>
                <a:gd name="connsiteY9" fmla="*/ 300 h 158952"/>
                <a:gd name="connsiteX10" fmla="*/ 43726 w 158875"/>
                <a:gd name="connsiteY10" fmla="*/ 15962 h 158952"/>
                <a:gd name="connsiteX11" fmla="*/ 28002 w 158875"/>
                <a:gd name="connsiteY11" fmla="*/ 38215 h 158952"/>
                <a:gd name="connsiteX12" fmla="*/ 50276 w 158875"/>
                <a:gd name="connsiteY12" fmla="*/ 53925 h 158952"/>
                <a:gd name="connsiteX13" fmla="*/ 83427 w 158875"/>
                <a:gd name="connsiteY13" fmla="*/ 48216 h 158952"/>
                <a:gd name="connsiteX14" fmla="*/ 5634 w 158875"/>
                <a:gd name="connsiteY14" fmla="*/ 126080 h 158952"/>
                <a:gd name="connsiteX15" fmla="*/ 5660 w 158875"/>
                <a:gd name="connsiteY15" fmla="*/ 153319 h 158952"/>
                <a:gd name="connsiteX16" fmla="*/ 19278 w 158875"/>
                <a:gd name="connsiteY16" fmla="*/ 158953 h 15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75" h="158952">
                  <a:moveTo>
                    <a:pt x="19278" y="158953"/>
                  </a:moveTo>
                  <a:cubicBezTo>
                    <a:pt x="24216" y="158953"/>
                    <a:pt x="29156" y="157068"/>
                    <a:pt x="32923" y="153299"/>
                  </a:cubicBezTo>
                  <a:lnTo>
                    <a:pt x="110629" y="75522"/>
                  </a:lnTo>
                  <a:lnTo>
                    <a:pt x="104928" y="108683"/>
                  </a:lnTo>
                  <a:cubicBezTo>
                    <a:pt x="103126" y="119167"/>
                    <a:pt x="110173" y="129126"/>
                    <a:pt x="120665" y="130926"/>
                  </a:cubicBezTo>
                  <a:cubicBezTo>
                    <a:pt x="121769" y="131115"/>
                    <a:pt x="122867" y="131207"/>
                    <a:pt x="123951" y="131207"/>
                  </a:cubicBezTo>
                  <a:cubicBezTo>
                    <a:pt x="133166" y="131207"/>
                    <a:pt x="141317" y="124584"/>
                    <a:pt x="142929" y="115202"/>
                  </a:cubicBezTo>
                  <a:lnTo>
                    <a:pt x="158577" y="24168"/>
                  </a:lnTo>
                  <a:cubicBezTo>
                    <a:pt x="159715" y="17562"/>
                    <a:pt x="157560" y="10789"/>
                    <a:pt x="152816" y="6050"/>
                  </a:cubicBezTo>
                  <a:cubicBezTo>
                    <a:pt x="148072" y="1311"/>
                    <a:pt x="141295" y="-839"/>
                    <a:pt x="134684" y="300"/>
                  </a:cubicBezTo>
                  <a:lnTo>
                    <a:pt x="43726" y="15962"/>
                  </a:lnTo>
                  <a:cubicBezTo>
                    <a:pt x="33233" y="17768"/>
                    <a:pt x="26193" y="27732"/>
                    <a:pt x="28002" y="38215"/>
                  </a:cubicBezTo>
                  <a:cubicBezTo>
                    <a:pt x="29811" y="48698"/>
                    <a:pt x="39793" y="55734"/>
                    <a:pt x="50276" y="53925"/>
                  </a:cubicBezTo>
                  <a:lnTo>
                    <a:pt x="83427" y="48216"/>
                  </a:lnTo>
                  <a:lnTo>
                    <a:pt x="5634" y="126080"/>
                  </a:lnTo>
                  <a:cubicBezTo>
                    <a:pt x="-1888" y="133608"/>
                    <a:pt x="-1877" y="145805"/>
                    <a:pt x="5660" y="153319"/>
                  </a:cubicBezTo>
                  <a:cubicBezTo>
                    <a:pt x="9422" y="157077"/>
                    <a:pt x="14349" y="158953"/>
                    <a:pt x="19278" y="158953"/>
                  </a:cubicBezTo>
                  <a:close/>
                </a:path>
              </a:pathLst>
            </a:custGeom>
            <a:solidFill>
              <a:schemeClr val="bg1"/>
            </a:solidFill>
            <a:ln w="12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2" name="Oval 51">
            <a:extLst>
              <a:ext uri="{FF2B5EF4-FFF2-40B4-BE49-F238E27FC236}">
                <a16:creationId xmlns="" xmlns:a16="http://schemas.microsoft.com/office/drawing/2014/main" id="{093CC05E-F1EE-5B02-1EAB-49362EE67CB6}"/>
              </a:ext>
            </a:extLst>
          </p:cNvPr>
          <p:cNvSpPr/>
          <p:nvPr/>
        </p:nvSpPr>
        <p:spPr>
          <a:xfrm>
            <a:off x="6838119" y="1793970"/>
            <a:ext cx="1402079" cy="1402079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3200" dirty="0">
              <a:solidFill>
                <a:srgbClr val="FFFFFF"/>
              </a:solidFill>
              <a:highlight>
                <a:srgbClr val="000080"/>
              </a:highlight>
              <a:ea typeface="VTB Group Cond Book" panose="020B0506050504020204" pitchFamily="34" charset="-52"/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="" xmlns:a16="http://schemas.microsoft.com/office/drawing/2014/main" id="{2069E0A6-2098-860C-7C2F-DFF227E9A448}"/>
              </a:ext>
            </a:extLst>
          </p:cNvPr>
          <p:cNvSpPr txBox="1">
            <a:spLocks/>
          </p:cNvSpPr>
          <p:nvPr/>
        </p:nvSpPr>
        <p:spPr>
          <a:xfrm>
            <a:off x="5807195" y="3442913"/>
            <a:ext cx="3084174" cy="886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None/>
              <a:defRPr sz="3000" b="0" i="0">
                <a:ea typeface="VTB Group Cond Book" panose="020B0506050504020204" pitchFamily="34" charset="77"/>
                <a:cs typeface="VTB Group Cond Light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3200" dirty="0"/>
              <a:t>Расследование несчастного случая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613" y="2014801"/>
            <a:ext cx="887090" cy="8066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B402D97E-FA06-DEA2-A6B7-B182946BD7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897" y="2111916"/>
            <a:ext cx="807511" cy="738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58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1">
            <a:extLst>
              <a:ext uri="{FF2B5EF4-FFF2-40B4-BE49-F238E27FC236}">
                <a16:creationId xmlns="" xmlns:a16="http://schemas.microsoft.com/office/drawing/2014/main" id="{75B36D19-A768-4D95-A3FB-E2317CB16198}"/>
              </a:ext>
            </a:extLst>
          </p:cNvPr>
          <p:cNvSpPr/>
          <p:nvPr/>
        </p:nvSpPr>
        <p:spPr>
          <a:xfrm>
            <a:off x="-16938" y="5092"/>
            <a:ext cx="6707335" cy="6874276"/>
          </a:xfrm>
          <a:custGeom>
            <a:avLst/>
            <a:gdLst>
              <a:gd name="connsiteX0" fmla="*/ 0 w 6707335"/>
              <a:gd name="connsiteY0" fmla="*/ 0 h 6874276"/>
              <a:gd name="connsiteX1" fmla="*/ 6707335 w 6707335"/>
              <a:gd name="connsiteY1" fmla="*/ 14477 h 6874276"/>
              <a:gd name="connsiteX2" fmla="*/ 6578507 w 6707335"/>
              <a:gd name="connsiteY2" fmla="*/ 156224 h 6874276"/>
              <a:gd name="connsiteX3" fmla="*/ 5798525 w 6707335"/>
              <a:gd name="connsiteY3" fmla="*/ 2328931 h 6874276"/>
              <a:gd name="connsiteX4" fmla="*/ 6066949 w 6707335"/>
              <a:gd name="connsiteY4" fmla="*/ 3658479 h 6874276"/>
              <a:gd name="connsiteX5" fmla="*/ 6095259 w 6707335"/>
              <a:gd name="connsiteY5" fmla="*/ 3717248 h 6874276"/>
              <a:gd name="connsiteX6" fmla="*/ 6112765 w 6707335"/>
              <a:gd name="connsiteY6" fmla="*/ 3795331 h 6874276"/>
              <a:gd name="connsiteX7" fmla="*/ 6155314 w 6707335"/>
              <a:gd name="connsiteY7" fmla="*/ 3865367 h 6874276"/>
              <a:gd name="connsiteX8" fmla="*/ 6567571 w 6707335"/>
              <a:gd name="connsiteY8" fmla="*/ 5493496 h 6874276"/>
              <a:gd name="connsiteX9" fmla="*/ 6299148 w 6707335"/>
              <a:gd name="connsiteY9" fmla="*/ 6823044 h 6874276"/>
              <a:gd name="connsiteX10" fmla="*/ 6274468 w 6707335"/>
              <a:gd name="connsiteY10" fmla="*/ 6874276 h 6874276"/>
              <a:gd name="connsiteX11" fmla="*/ 0 w 6707335"/>
              <a:gd name="connsiteY11" fmla="*/ 6874276 h 687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07335" h="6874276">
                <a:moveTo>
                  <a:pt x="0" y="0"/>
                </a:moveTo>
                <a:lnTo>
                  <a:pt x="6707335" y="14477"/>
                </a:lnTo>
                <a:lnTo>
                  <a:pt x="6578507" y="156224"/>
                </a:lnTo>
                <a:cubicBezTo>
                  <a:pt x="6091236" y="746660"/>
                  <a:pt x="5798525" y="1503612"/>
                  <a:pt x="5798525" y="2328931"/>
                </a:cubicBezTo>
                <a:cubicBezTo>
                  <a:pt x="5798525" y="2800542"/>
                  <a:pt x="5894104" y="3249829"/>
                  <a:pt x="6066949" y="3658479"/>
                </a:cubicBezTo>
                <a:lnTo>
                  <a:pt x="6095259" y="3717248"/>
                </a:lnTo>
                <a:lnTo>
                  <a:pt x="6112765" y="3795331"/>
                </a:lnTo>
                <a:lnTo>
                  <a:pt x="6155314" y="3865367"/>
                </a:lnTo>
                <a:cubicBezTo>
                  <a:pt x="6418229" y="4349350"/>
                  <a:pt x="6567571" y="4903983"/>
                  <a:pt x="6567571" y="5493496"/>
                </a:cubicBezTo>
                <a:cubicBezTo>
                  <a:pt x="6567571" y="5965107"/>
                  <a:pt x="6471992" y="6414394"/>
                  <a:pt x="6299148" y="6823044"/>
                </a:cubicBezTo>
                <a:lnTo>
                  <a:pt x="6274468" y="6874276"/>
                </a:lnTo>
                <a:lnTo>
                  <a:pt x="0" y="68742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Oswald Light" pitchFamily="2" charset="-52"/>
            </a:endParaRPr>
          </a:p>
        </p:txBody>
      </p:sp>
      <p:sp>
        <p:nvSpPr>
          <p:cNvPr id="28" name="Заголовок 2">
            <a:extLst>
              <a:ext uri="{FF2B5EF4-FFF2-40B4-BE49-F238E27FC236}">
                <a16:creationId xmlns="" xmlns:a16="http://schemas.microsoft.com/office/drawing/2014/main" id="{05FFA0F2-3155-4C82-A3B1-8F97B4D448DA}"/>
              </a:ext>
            </a:extLst>
          </p:cNvPr>
          <p:cNvSpPr txBox="1">
            <a:spLocks/>
          </p:cNvSpPr>
          <p:nvPr/>
        </p:nvSpPr>
        <p:spPr>
          <a:xfrm>
            <a:off x="1204560" y="1633206"/>
            <a:ext cx="377384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009FE9"/>
              </a:buClr>
            </a:pPr>
            <a:endParaRPr lang="ru-RU" sz="2000" b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DEA0A9A-E67D-4BF6-A3E9-5C1848A0F5F1}"/>
              </a:ext>
            </a:extLst>
          </p:cNvPr>
          <p:cNvSpPr txBox="1">
            <a:spLocks/>
          </p:cNvSpPr>
          <p:nvPr/>
        </p:nvSpPr>
        <p:spPr bwMode="gray">
          <a:xfrm>
            <a:off x="6900051" y="1633206"/>
            <a:ext cx="43768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9FE9"/>
              </a:buClr>
            </a:pPr>
            <a:r>
              <a:rPr lang="ru-RU" sz="2000" b="1" dirty="0">
                <a:solidFill>
                  <a:schemeClr val="bg1"/>
                </a:solidFill>
              </a:rPr>
              <a:t>Трудовой кодекс РФ (№197-ФЗ</a:t>
            </a:r>
            <a:r>
              <a:rPr lang="ru-RU" sz="2000" b="1" dirty="0" smtClean="0">
                <a:solidFill>
                  <a:schemeClr val="bg1"/>
                </a:solidFill>
              </a:rPr>
              <a:t>)</a:t>
            </a:r>
          </a:p>
          <a:p>
            <a:pPr algn="ctr" fontAlgn="base">
              <a:spcAft>
                <a:spcPct val="0"/>
              </a:spcAft>
              <a:buClr>
                <a:srgbClr val="009FE9"/>
              </a:buClr>
            </a:pPr>
            <a:r>
              <a:rPr lang="ru-RU" sz="2000" b="1" dirty="0" smtClean="0">
                <a:solidFill>
                  <a:schemeClr val="bg1"/>
                </a:solidFill>
              </a:rPr>
              <a:t>Приказ Минтруда РФ от 20.04.2022 №223н</a:t>
            </a:r>
          </a:p>
          <a:p>
            <a:pPr algn="ctr" fontAlgn="base">
              <a:spcAft>
                <a:spcPct val="0"/>
              </a:spcAft>
              <a:buClr>
                <a:srgbClr val="009FE9"/>
              </a:buClr>
            </a:pP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30" name="Group 1">
            <a:extLst>
              <a:ext uri="{FF2B5EF4-FFF2-40B4-BE49-F238E27FC236}">
                <a16:creationId xmlns="" xmlns:a16="http://schemas.microsoft.com/office/drawing/2014/main" id="{73016C70-88F3-4A3B-894E-FF73921BCB29}"/>
              </a:ext>
            </a:extLst>
          </p:cNvPr>
          <p:cNvGrpSpPr/>
          <p:nvPr/>
        </p:nvGrpSpPr>
        <p:grpSpPr>
          <a:xfrm rot="10800000">
            <a:off x="5722791" y="3273884"/>
            <a:ext cx="756951" cy="756951"/>
            <a:chOff x="-646196" y="2122319"/>
            <a:chExt cx="381000" cy="381000"/>
          </a:xfrm>
        </p:grpSpPr>
        <p:sp>
          <p:nvSpPr>
            <p:cNvPr id="31" name="Овал 30">
              <a:extLst>
                <a:ext uri="{FF2B5EF4-FFF2-40B4-BE49-F238E27FC236}">
                  <a16:creationId xmlns="" xmlns:a16="http://schemas.microsoft.com/office/drawing/2014/main" id="{81DFFAE5-9338-42C6-9D3C-9F27CA2271B8}"/>
                </a:ext>
              </a:extLst>
            </p:cNvPr>
            <p:cNvSpPr/>
            <p:nvPr/>
          </p:nvSpPr>
          <p:spPr>
            <a:xfrm>
              <a:off x="-646196" y="2122319"/>
              <a:ext cx="381000" cy="38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latin typeface="+mj-lt"/>
              </a:endParaRPr>
            </a:p>
          </p:txBody>
        </p:sp>
        <p:cxnSp>
          <p:nvCxnSpPr>
            <p:cNvPr id="32" name="Прямая со стрелкой 31">
              <a:extLst>
                <a:ext uri="{FF2B5EF4-FFF2-40B4-BE49-F238E27FC236}">
                  <a16:creationId xmlns="" xmlns:a16="http://schemas.microsoft.com/office/drawing/2014/main" id="{A1994210-1797-4272-BC59-5E963A2650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39843" y="2318265"/>
              <a:ext cx="168627" cy="0"/>
            </a:xfrm>
            <a:prstGeom prst="straightConnector1">
              <a:avLst/>
            </a:prstGeom>
            <a:solidFill>
              <a:srgbClr val="1E2982"/>
            </a:solidFill>
            <a:ln w="25400">
              <a:solidFill>
                <a:schemeClr val="bg1"/>
              </a:solidFill>
              <a:round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Овал 62">
            <a:extLst>
              <a:ext uri="{FF2B5EF4-FFF2-40B4-BE49-F238E27FC236}">
                <a16:creationId xmlns="" xmlns:a16="http://schemas.microsoft.com/office/drawing/2014/main" id="{310E054F-9B6A-4021-A80E-932C7EFC05A8}"/>
              </a:ext>
            </a:extLst>
          </p:cNvPr>
          <p:cNvSpPr/>
          <p:nvPr/>
        </p:nvSpPr>
        <p:spPr>
          <a:xfrm>
            <a:off x="7896635" y="3233958"/>
            <a:ext cx="2416229" cy="2416229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1270000" sx="109000" sy="109000" algn="ctr" rotWithShape="0">
              <a:srgbClr val="367CFF">
                <a:alpha val="42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4400"/>
            <a:endParaRPr lang="ru-RU" sz="450" kern="0" dirty="0" err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4" name="Овал 67">
            <a:extLst>
              <a:ext uri="{FF2B5EF4-FFF2-40B4-BE49-F238E27FC236}">
                <a16:creationId xmlns="" xmlns:a16="http://schemas.microsoft.com/office/drawing/2014/main" id="{56991C63-DD79-40D8-B521-D511107752BC}"/>
              </a:ext>
            </a:extLst>
          </p:cNvPr>
          <p:cNvSpPr/>
          <p:nvPr/>
        </p:nvSpPr>
        <p:spPr>
          <a:xfrm>
            <a:off x="9929143" y="5000743"/>
            <a:ext cx="530873" cy="530873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5" name="Овал 74">
            <a:extLst>
              <a:ext uri="{FF2B5EF4-FFF2-40B4-BE49-F238E27FC236}">
                <a16:creationId xmlns="" xmlns:a16="http://schemas.microsoft.com/office/drawing/2014/main" id="{9F2E4FC2-6318-4C75-B0F3-C0043E6DE5ED}"/>
              </a:ext>
            </a:extLst>
          </p:cNvPr>
          <p:cNvSpPr/>
          <p:nvPr/>
        </p:nvSpPr>
        <p:spPr>
          <a:xfrm>
            <a:off x="2449994" y="4959502"/>
            <a:ext cx="1573328" cy="1523894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270000" sx="102000" sy="102000" algn="ctr" rotWithShape="0">
              <a:schemeClr val="bg1">
                <a:lumMod val="75000"/>
                <a:alpha val="72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4400"/>
            <a:endParaRPr lang="ru-RU" sz="450" kern="0" dirty="0" err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6" name="Rectangle 11">
            <a:extLst>
              <a:ext uri="{FF2B5EF4-FFF2-40B4-BE49-F238E27FC236}">
                <a16:creationId xmlns="" xmlns:a16="http://schemas.microsoft.com/office/drawing/2014/main" id="{5BF3F9FB-48DF-4C14-A4E8-6B1DD486C94B}"/>
              </a:ext>
            </a:extLst>
          </p:cNvPr>
          <p:cNvSpPr/>
          <p:nvPr/>
        </p:nvSpPr>
        <p:spPr>
          <a:xfrm>
            <a:off x="483523" y="639536"/>
            <a:ext cx="5325497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При проведении КНМ</a:t>
            </a:r>
            <a:endParaRPr lang="ru-RU" sz="44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7" name="Rectangle 118">
            <a:extLst>
              <a:ext uri="{FF2B5EF4-FFF2-40B4-BE49-F238E27FC236}">
                <a16:creationId xmlns="" xmlns:a16="http://schemas.microsoft.com/office/drawing/2014/main" id="{F82656F5-5320-43A7-A138-4BDAE1504D89}"/>
              </a:ext>
            </a:extLst>
          </p:cNvPr>
          <p:cNvSpPr/>
          <p:nvPr/>
        </p:nvSpPr>
        <p:spPr>
          <a:xfrm>
            <a:off x="6225604" y="628005"/>
            <a:ext cx="5758308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При расследовании НС</a:t>
            </a:r>
            <a:endParaRPr lang="ru-RU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" name="Овал 61">
            <a:extLst>
              <a:ext uri="{FF2B5EF4-FFF2-40B4-BE49-F238E27FC236}">
                <a16:creationId xmlns="" xmlns:a16="http://schemas.microsoft.com/office/drawing/2014/main" id="{4A90F3BA-20E8-46CF-8640-D06C68CCE964}"/>
              </a:ext>
            </a:extLst>
          </p:cNvPr>
          <p:cNvSpPr/>
          <p:nvPr/>
        </p:nvSpPr>
        <p:spPr>
          <a:xfrm>
            <a:off x="2133310" y="5498617"/>
            <a:ext cx="530581" cy="53058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1" name="Овал 61">
            <a:extLst>
              <a:ext uri="{FF2B5EF4-FFF2-40B4-BE49-F238E27FC236}">
                <a16:creationId xmlns="" xmlns:a16="http://schemas.microsoft.com/office/drawing/2014/main" id="{61210176-96E3-4683-B286-092D7948D8DB}"/>
              </a:ext>
            </a:extLst>
          </p:cNvPr>
          <p:cNvSpPr/>
          <p:nvPr/>
        </p:nvSpPr>
        <p:spPr>
          <a:xfrm>
            <a:off x="3766445" y="5518397"/>
            <a:ext cx="530581" cy="53058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2" name="Овал 64">
            <a:extLst>
              <a:ext uri="{FF2B5EF4-FFF2-40B4-BE49-F238E27FC236}">
                <a16:creationId xmlns="" xmlns:a16="http://schemas.microsoft.com/office/drawing/2014/main" id="{5BF90A8B-7079-40E0-96D3-A9DFFCFB3684}"/>
              </a:ext>
            </a:extLst>
          </p:cNvPr>
          <p:cNvSpPr/>
          <p:nvPr/>
        </p:nvSpPr>
        <p:spPr>
          <a:xfrm>
            <a:off x="8864221" y="2980278"/>
            <a:ext cx="538597" cy="538597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4" name="Овал 67">
            <a:extLst>
              <a:ext uri="{FF2B5EF4-FFF2-40B4-BE49-F238E27FC236}">
                <a16:creationId xmlns="" xmlns:a16="http://schemas.microsoft.com/office/drawing/2014/main" id="{418507D2-85FA-4EEC-BD27-C2307768F908}"/>
              </a:ext>
            </a:extLst>
          </p:cNvPr>
          <p:cNvSpPr/>
          <p:nvPr/>
        </p:nvSpPr>
        <p:spPr>
          <a:xfrm>
            <a:off x="7854519" y="4980891"/>
            <a:ext cx="530581" cy="530581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6" name="Заголовок 2">
            <a:extLst>
              <a:ext uri="{FF2B5EF4-FFF2-40B4-BE49-F238E27FC236}">
                <a16:creationId xmlns="" xmlns:a16="http://schemas.microsoft.com/office/drawing/2014/main" id="{8BB27BDD-3331-4500-999D-831E0358FC29}"/>
              </a:ext>
            </a:extLst>
          </p:cNvPr>
          <p:cNvSpPr txBox="1">
            <a:spLocks/>
          </p:cNvSpPr>
          <p:nvPr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50" name="Номер слайда 5">
            <a:extLst>
              <a:ext uri="{FF2B5EF4-FFF2-40B4-BE49-F238E27FC236}">
                <a16:creationId xmlns="" xmlns:a16="http://schemas.microsoft.com/office/drawing/2014/main" id="{0052BBFA-5B0C-4559-953D-025804C5AE4E}"/>
              </a:ext>
            </a:extLst>
          </p:cNvPr>
          <p:cNvSpPr txBox="1">
            <a:spLocks/>
          </p:cNvSpPr>
          <p:nvPr/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lnSpc>
                <a:spcPct val="90000"/>
              </a:lnSpc>
              <a:spcBef>
                <a:spcPct val="0"/>
              </a:spcBef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Akrobat" panose="00000600000000000000" pitchFamily="2" charset="-52"/>
                <a:ea typeface="VTB Group Cond Book" panose="020B0506050504020204" pitchFamily="34" charset="0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3AE3C4-C2A6-4DCD-9963-3D7F259FD580}" type="slidenum">
              <a:rPr lang="ru-RU">
                <a:solidFill>
                  <a:schemeClr val="bg1"/>
                </a:solidFill>
                <a:latin typeface="Oswald Light" pitchFamily="2" charset="-52"/>
              </a:rPr>
              <a:pPr/>
              <a:t>7</a:t>
            </a:fld>
            <a:endParaRPr lang="ru-RU" dirty="0">
              <a:solidFill>
                <a:schemeClr val="bg1"/>
              </a:solidFill>
              <a:latin typeface="Oswald Light" pitchFamily="2" charset="-52"/>
            </a:endParaRPr>
          </a:p>
        </p:txBody>
      </p:sp>
      <p:grpSp>
        <p:nvGrpSpPr>
          <p:cNvPr id="2" name="Рисунок 48">
            <a:extLst>
              <a:ext uri="{FF2B5EF4-FFF2-40B4-BE49-F238E27FC236}">
                <a16:creationId xmlns="" xmlns:a16="http://schemas.microsoft.com/office/drawing/2014/main" id="{E2568FB9-D77D-4801-95F6-6520BE7641FB}"/>
              </a:ext>
            </a:extLst>
          </p:cNvPr>
          <p:cNvGrpSpPr/>
          <p:nvPr/>
        </p:nvGrpSpPr>
        <p:grpSpPr>
          <a:xfrm>
            <a:off x="2696658" y="5110187"/>
            <a:ext cx="1080000" cy="1080000"/>
            <a:chOff x="2606263" y="3879503"/>
            <a:chExt cx="1080000" cy="1080000"/>
          </a:xfrm>
          <a:solidFill>
            <a:schemeClr val="accent2"/>
          </a:solidFill>
        </p:grpSpPr>
        <p:sp>
          <p:nvSpPr>
            <p:cNvPr id="3" name="Полилиния: фигура 2">
              <a:extLst>
                <a:ext uri="{FF2B5EF4-FFF2-40B4-BE49-F238E27FC236}">
                  <a16:creationId xmlns="" xmlns:a16="http://schemas.microsoft.com/office/drawing/2014/main" id="{48B9C298-C973-4A08-9266-F545F30ABF91}"/>
                </a:ext>
              </a:extLst>
            </p:cNvPr>
            <p:cNvSpPr/>
            <p:nvPr/>
          </p:nvSpPr>
          <p:spPr>
            <a:xfrm>
              <a:off x="2606754" y="4287713"/>
              <a:ext cx="1079474" cy="671789"/>
            </a:xfrm>
            <a:custGeom>
              <a:avLst/>
              <a:gdLst>
                <a:gd name="connsiteX0" fmla="*/ 973470 w 1079474"/>
                <a:gd name="connsiteY0" fmla="*/ 0 h 671789"/>
                <a:gd name="connsiteX1" fmla="*/ 106002 w 1079474"/>
                <a:gd name="connsiteY1" fmla="*/ 0 h 671789"/>
                <a:gd name="connsiteX2" fmla="*/ 0 w 1079474"/>
                <a:gd name="connsiteY2" fmla="*/ 105907 h 671789"/>
                <a:gd name="connsiteX3" fmla="*/ 0 w 1079474"/>
                <a:gd name="connsiteY3" fmla="*/ 565880 h 671789"/>
                <a:gd name="connsiteX4" fmla="*/ 106002 w 1079474"/>
                <a:gd name="connsiteY4" fmla="*/ 671790 h 671789"/>
                <a:gd name="connsiteX5" fmla="*/ 973470 w 1079474"/>
                <a:gd name="connsiteY5" fmla="*/ 671790 h 671789"/>
                <a:gd name="connsiteX6" fmla="*/ 1079475 w 1079474"/>
                <a:gd name="connsiteY6" fmla="*/ 565882 h 671789"/>
                <a:gd name="connsiteX7" fmla="*/ 1079475 w 1079474"/>
                <a:gd name="connsiteY7" fmla="*/ 105907 h 671789"/>
                <a:gd name="connsiteX8" fmla="*/ 973470 w 1079474"/>
                <a:gd name="connsiteY8" fmla="*/ 0 h 671789"/>
                <a:gd name="connsiteX9" fmla="*/ 66639 w 1079474"/>
                <a:gd name="connsiteY9" fmla="*/ 89471 h 671789"/>
                <a:gd name="connsiteX10" fmla="*/ 243772 w 1079474"/>
                <a:gd name="connsiteY10" fmla="*/ 195545 h 671789"/>
                <a:gd name="connsiteX11" fmla="*/ 63338 w 1079474"/>
                <a:gd name="connsiteY11" fmla="*/ 376140 h 671789"/>
                <a:gd name="connsiteX12" fmla="*/ 63338 w 1079474"/>
                <a:gd name="connsiteY12" fmla="*/ 105907 h 671789"/>
                <a:gd name="connsiteX13" fmla="*/ 66639 w 1079474"/>
                <a:gd name="connsiteY13" fmla="*/ 89471 h 671789"/>
                <a:gd name="connsiteX14" fmla="*/ 146106 w 1079474"/>
                <a:gd name="connsiteY14" fmla="*/ 63281 h 671789"/>
                <a:gd name="connsiteX15" fmla="*/ 933369 w 1079474"/>
                <a:gd name="connsiteY15" fmla="*/ 63281 h 671789"/>
                <a:gd name="connsiteX16" fmla="*/ 540804 w 1079474"/>
                <a:gd name="connsiteY16" fmla="*/ 298367 h 671789"/>
                <a:gd name="connsiteX17" fmla="*/ 538671 w 1079474"/>
                <a:gd name="connsiteY17" fmla="*/ 298367 h 671789"/>
                <a:gd name="connsiteX18" fmla="*/ 146106 w 1079474"/>
                <a:gd name="connsiteY18" fmla="*/ 63281 h 671789"/>
                <a:gd name="connsiteX19" fmla="*/ 1012838 w 1079474"/>
                <a:gd name="connsiteY19" fmla="*/ 89471 h 671789"/>
                <a:gd name="connsiteX20" fmla="*/ 1016137 w 1079474"/>
                <a:gd name="connsiteY20" fmla="*/ 105907 h 671789"/>
                <a:gd name="connsiteX21" fmla="*/ 1016137 w 1079474"/>
                <a:gd name="connsiteY21" fmla="*/ 377593 h 671789"/>
                <a:gd name="connsiteX22" fmla="*/ 834796 w 1079474"/>
                <a:gd name="connsiteY22" fmla="*/ 196090 h 671789"/>
                <a:gd name="connsiteX23" fmla="*/ 1012838 w 1079474"/>
                <a:gd name="connsiteY23" fmla="*/ 89471 h 671789"/>
                <a:gd name="connsiteX24" fmla="*/ 973470 w 1079474"/>
                <a:gd name="connsiteY24" fmla="*/ 608508 h 671789"/>
                <a:gd name="connsiteX25" fmla="*/ 106002 w 1079474"/>
                <a:gd name="connsiteY25" fmla="*/ 608508 h 671789"/>
                <a:gd name="connsiteX26" fmla="*/ 63338 w 1079474"/>
                <a:gd name="connsiteY26" fmla="*/ 565882 h 671789"/>
                <a:gd name="connsiteX27" fmla="*/ 63338 w 1079474"/>
                <a:gd name="connsiteY27" fmla="*/ 465716 h 671789"/>
                <a:gd name="connsiteX28" fmla="*/ 299763 w 1079474"/>
                <a:gd name="connsiteY28" fmla="*/ 229078 h 671789"/>
                <a:gd name="connsiteX29" fmla="*/ 506109 w 1079474"/>
                <a:gd name="connsiteY29" fmla="*/ 352645 h 671789"/>
                <a:gd name="connsiteX30" fmla="*/ 539738 w 1079474"/>
                <a:gd name="connsiteY30" fmla="*/ 361962 h 671789"/>
                <a:gd name="connsiteX31" fmla="*/ 573368 w 1079474"/>
                <a:gd name="connsiteY31" fmla="*/ 352645 h 671789"/>
                <a:gd name="connsiteX32" fmla="*/ 778804 w 1079474"/>
                <a:gd name="connsiteY32" fmla="*/ 229622 h 671789"/>
                <a:gd name="connsiteX33" fmla="*/ 1016139 w 1079474"/>
                <a:gd name="connsiteY33" fmla="*/ 467170 h 671789"/>
                <a:gd name="connsiteX34" fmla="*/ 1016139 w 1079474"/>
                <a:gd name="connsiteY34" fmla="*/ 565882 h 671789"/>
                <a:gd name="connsiteX35" fmla="*/ 973470 w 1079474"/>
                <a:gd name="connsiteY35" fmla="*/ 608508 h 671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9474" h="671789">
                  <a:moveTo>
                    <a:pt x="973470" y="0"/>
                  </a:moveTo>
                  <a:lnTo>
                    <a:pt x="106002" y="0"/>
                  </a:lnTo>
                  <a:cubicBezTo>
                    <a:pt x="47554" y="0"/>
                    <a:pt x="0" y="47509"/>
                    <a:pt x="0" y="105907"/>
                  </a:cubicBezTo>
                  <a:lnTo>
                    <a:pt x="0" y="565880"/>
                  </a:lnTo>
                  <a:cubicBezTo>
                    <a:pt x="0" y="624280"/>
                    <a:pt x="47554" y="671790"/>
                    <a:pt x="106002" y="671790"/>
                  </a:cubicBezTo>
                  <a:lnTo>
                    <a:pt x="973470" y="671790"/>
                  </a:lnTo>
                  <a:cubicBezTo>
                    <a:pt x="1031921" y="671790"/>
                    <a:pt x="1079475" y="624280"/>
                    <a:pt x="1079475" y="565882"/>
                  </a:cubicBezTo>
                  <a:lnTo>
                    <a:pt x="1079475" y="105907"/>
                  </a:lnTo>
                  <a:cubicBezTo>
                    <a:pt x="1079475" y="47509"/>
                    <a:pt x="1031921" y="0"/>
                    <a:pt x="973470" y="0"/>
                  </a:cubicBezTo>
                  <a:close/>
                  <a:moveTo>
                    <a:pt x="66639" y="89471"/>
                  </a:moveTo>
                  <a:lnTo>
                    <a:pt x="243772" y="195545"/>
                  </a:lnTo>
                  <a:lnTo>
                    <a:pt x="63338" y="376140"/>
                  </a:lnTo>
                  <a:lnTo>
                    <a:pt x="63338" y="105907"/>
                  </a:lnTo>
                  <a:cubicBezTo>
                    <a:pt x="63338" y="100086"/>
                    <a:pt x="64513" y="94532"/>
                    <a:pt x="66639" y="89471"/>
                  </a:cubicBezTo>
                  <a:close/>
                  <a:moveTo>
                    <a:pt x="146106" y="63281"/>
                  </a:moveTo>
                  <a:lnTo>
                    <a:pt x="933369" y="63281"/>
                  </a:lnTo>
                  <a:lnTo>
                    <a:pt x="540804" y="298367"/>
                  </a:lnTo>
                  <a:cubicBezTo>
                    <a:pt x="540148" y="298761"/>
                    <a:pt x="539327" y="298761"/>
                    <a:pt x="538671" y="298367"/>
                  </a:cubicBezTo>
                  <a:lnTo>
                    <a:pt x="146106" y="63281"/>
                  </a:lnTo>
                  <a:close/>
                  <a:moveTo>
                    <a:pt x="1012838" y="89471"/>
                  </a:moveTo>
                  <a:cubicBezTo>
                    <a:pt x="1014962" y="94532"/>
                    <a:pt x="1016137" y="100086"/>
                    <a:pt x="1016137" y="105907"/>
                  </a:cubicBezTo>
                  <a:lnTo>
                    <a:pt x="1016137" y="377593"/>
                  </a:lnTo>
                  <a:lnTo>
                    <a:pt x="834796" y="196090"/>
                  </a:lnTo>
                  <a:lnTo>
                    <a:pt x="1012838" y="89471"/>
                  </a:lnTo>
                  <a:close/>
                  <a:moveTo>
                    <a:pt x="973470" y="608508"/>
                  </a:moveTo>
                  <a:lnTo>
                    <a:pt x="106002" y="608508"/>
                  </a:lnTo>
                  <a:cubicBezTo>
                    <a:pt x="82477" y="608508"/>
                    <a:pt x="63338" y="589387"/>
                    <a:pt x="63338" y="565882"/>
                  </a:cubicBezTo>
                  <a:lnTo>
                    <a:pt x="63338" y="465716"/>
                  </a:lnTo>
                  <a:lnTo>
                    <a:pt x="299763" y="229078"/>
                  </a:lnTo>
                  <a:lnTo>
                    <a:pt x="506109" y="352645"/>
                  </a:lnTo>
                  <a:cubicBezTo>
                    <a:pt x="516480" y="358857"/>
                    <a:pt x="528107" y="361962"/>
                    <a:pt x="539738" y="361962"/>
                  </a:cubicBezTo>
                  <a:cubicBezTo>
                    <a:pt x="551367" y="361962"/>
                    <a:pt x="562996" y="358855"/>
                    <a:pt x="573368" y="352645"/>
                  </a:cubicBezTo>
                  <a:lnTo>
                    <a:pt x="778804" y="229622"/>
                  </a:lnTo>
                  <a:lnTo>
                    <a:pt x="1016139" y="467170"/>
                  </a:lnTo>
                  <a:lnTo>
                    <a:pt x="1016139" y="565882"/>
                  </a:lnTo>
                  <a:cubicBezTo>
                    <a:pt x="1016137" y="589387"/>
                    <a:pt x="996996" y="608508"/>
                    <a:pt x="973470" y="608508"/>
                  </a:cubicBezTo>
                  <a:close/>
                </a:path>
              </a:pathLst>
            </a:custGeom>
            <a:solidFill>
              <a:schemeClr val="accent2"/>
            </a:solidFill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Полилиния: фигура 3">
              <a:extLst>
                <a:ext uri="{FF2B5EF4-FFF2-40B4-BE49-F238E27FC236}">
                  <a16:creationId xmlns="" xmlns:a16="http://schemas.microsoft.com/office/drawing/2014/main" id="{B8DB919F-5053-4138-A66D-A132947E0E42}"/>
                </a:ext>
              </a:extLst>
            </p:cNvPr>
            <p:cNvSpPr/>
            <p:nvPr/>
          </p:nvSpPr>
          <p:spPr>
            <a:xfrm>
              <a:off x="3025462" y="3879503"/>
              <a:ext cx="242057" cy="342092"/>
            </a:xfrm>
            <a:custGeom>
              <a:avLst/>
              <a:gdLst>
                <a:gd name="connsiteX0" fmla="*/ 13421 w 242057"/>
                <a:gd name="connsiteY0" fmla="*/ 182412 h 342092"/>
                <a:gd name="connsiteX1" fmla="*/ 31646 w 242057"/>
                <a:gd name="connsiteY1" fmla="*/ 188198 h 342092"/>
                <a:gd name="connsiteX2" fmla="*/ 57553 w 242057"/>
                <a:gd name="connsiteY2" fmla="*/ 174789 h 342092"/>
                <a:gd name="connsiteX3" fmla="*/ 89360 w 242057"/>
                <a:gd name="connsiteY3" fmla="*/ 129724 h 342092"/>
                <a:gd name="connsiteX4" fmla="*/ 89360 w 242057"/>
                <a:gd name="connsiteY4" fmla="*/ 310452 h 342092"/>
                <a:gd name="connsiteX5" fmla="*/ 121028 w 242057"/>
                <a:gd name="connsiteY5" fmla="*/ 342092 h 342092"/>
                <a:gd name="connsiteX6" fmla="*/ 152696 w 242057"/>
                <a:gd name="connsiteY6" fmla="*/ 310452 h 342092"/>
                <a:gd name="connsiteX7" fmla="*/ 152696 w 242057"/>
                <a:gd name="connsiteY7" fmla="*/ 129724 h 342092"/>
                <a:gd name="connsiteX8" fmla="*/ 184504 w 242057"/>
                <a:gd name="connsiteY8" fmla="*/ 174789 h 342092"/>
                <a:gd name="connsiteX9" fmla="*/ 228636 w 242057"/>
                <a:gd name="connsiteY9" fmla="*/ 182412 h 342092"/>
                <a:gd name="connsiteX10" fmla="*/ 236266 w 242057"/>
                <a:gd name="connsiteY10" fmla="*/ 138320 h 342092"/>
                <a:gd name="connsiteX11" fmla="*/ 148790 w 242057"/>
                <a:gd name="connsiteY11" fmla="*/ 14380 h 342092"/>
                <a:gd name="connsiteX12" fmla="*/ 121908 w 242057"/>
                <a:gd name="connsiteY12" fmla="*/ 13 h 342092"/>
                <a:gd name="connsiteX13" fmla="*/ 121707 w 242057"/>
                <a:gd name="connsiteY13" fmla="*/ 8 h 342092"/>
                <a:gd name="connsiteX14" fmla="*/ 121492 w 242057"/>
                <a:gd name="connsiteY14" fmla="*/ 4 h 342092"/>
                <a:gd name="connsiteX15" fmla="*/ 121028 w 242057"/>
                <a:gd name="connsiteY15" fmla="*/ 0 h 342092"/>
                <a:gd name="connsiteX16" fmla="*/ 120566 w 242057"/>
                <a:gd name="connsiteY16" fmla="*/ 4 h 342092"/>
                <a:gd name="connsiteX17" fmla="*/ 120351 w 242057"/>
                <a:gd name="connsiteY17" fmla="*/ 8 h 342092"/>
                <a:gd name="connsiteX18" fmla="*/ 120151 w 242057"/>
                <a:gd name="connsiteY18" fmla="*/ 13 h 342092"/>
                <a:gd name="connsiteX19" fmla="*/ 93267 w 242057"/>
                <a:gd name="connsiteY19" fmla="*/ 14382 h 342092"/>
                <a:gd name="connsiteX20" fmla="*/ 5791 w 242057"/>
                <a:gd name="connsiteY20" fmla="*/ 138320 h 342092"/>
                <a:gd name="connsiteX21" fmla="*/ 13421 w 242057"/>
                <a:gd name="connsiteY21" fmla="*/ 182412 h 34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2057" h="342092">
                  <a:moveTo>
                    <a:pt x="13421" y="182412"/>
                  </a:moveTo>
                  <a:cubicBezTo>
                    <a:pt x="18966" y="186321"/>
                    <a:pt x="25336" y="188198"/>
                    <a:pt x="31646" y="188198"/>
                  </a:cubicBezTo>
                  <a:cubicBezTo>
                    <a:pt x="41591" y="188198"/>
                    <a:pt x="51385" y="183528"/>
                    <a:pt x="57553" y="174789"/>
                  </a:cubicBezTo>
                  <a:lnTo>
                    <a:pt x="89360" y="129724"/>
                  </a:lnTo>
                  <a:lnTo>
                    <a:pt x="89360" y="310452"/>
                  </a:lnTo>
                  <a:cubicBezTo>
                    <a:pt x="89360" y="327926"/>
                    <a:pt x="103539" y="342092"/>
                    <a:pt x="121028" y="342092"/>
                  </a:cubicBezTo>
                  <a:cubicBezTo>
                    <a:pt x="138519" y="342092"/>
                    <a:pt x="152696" y="327926"/>
                    <a:pt x="152696" y="310452"/>
                  </a:cubicBezTo>
                  <a:lnTo>
                    <a:pt x="152696" y="129724"/>
                  </a:lnTo>
                  <a:lnTo>
                    <a:pt x="184504" y="174789"/>
                  </a:lnTo>
                  <a:cubicBezTo>
                    <a:pt x="194582" y="189070"/>
                    <a:pt x="214343" y="192483"/>
                    <a:pt x="228636" y="182412"/>
                  </a:cubicBezTo>
                  <a:cubicBezTo>
                    <a:pt x="242931" y="172342"/>
                    <a:pt x="246346" y="152601"/>
                    <a:pt x="236266" y="138320"/>
                  </a:cubicBezTo>
                  <a:lnTo>
                    <a:pt x="148790" y="14380"/>
                  </a:lnTo>
                  <a:cubicBezTo>
                    <a:pt x="142605" y="5615"/>
                    <a:pt x="132605" y="289"/>
                    <a:pt x="121908" y="13"/>
                  </a:cubicBezTo>
                  <a:cubicBezTo>
                    <a:pt x="121840" y="11"/>
                    <a:pt x="121775" y="8"/>
                    <a:pt x="121707" y="8"/>
                  </a:cubicBezTo>
                  <a:cubicBezTo>
                    <a:pt x="121636" y="6"/>
                    <a:pt x="121564" y="6"/>
                    <a:pt x="121492" y="4"/>
                  </a:cubicBezTo>
                  <a:cubicBezTo>
                    <a:pt x="121338" y="2"/>
                    <a:pt x="121184" y="0"/>
                    <a:pt x="121028" y="0"/>
                  </a:cubicBezTo>
                  <a:cubicBezTo>
                    <a:pt x="120872" y="0"/>
                    <a:pt x="120720" y="2"/>
                    <a:pt x="120566" y="4"/>
                  </a:cubicBezTo>
                  <a:cubicBezTo>
                    <a:pt x="120495" y="4"/>
                    <a:pt x="120423" y="6"/>
                    <a:pt x="120351" y="8"/>
                  </a:cubicBezTo>
                  <a:cubicBezTo>
                    <a:pt x="120284" y="11"/>
                    <a:pt x="120216" y="11"/>
                    <a:pt x="120151" y="13"/>
                  </a:cubicBezTo>
                  <a:cubicBezTo>
                    <a:pt x="109454" y="289"/>
                    <a:pt x="99454" y="5615"/>
                    <a:pt x="93267" y="14382"/>
                  </a:cubicBezTo>
                  <a:lnTo>
                    <a:pt x="5791" y="138320"/>
                  </a:lnTo>
                  <a:cubicBezTo>
                    <a:pt x="-4290" y="152601"/>
                    <a:pt x="-873" y="172342"/>
                    <a:pt x="13421" y="182412"/>
                  </a:cubicBezTo>
                  <a:close/>
                </a:path>
              </a:pathLst>
            </a:custGeom>
            <a:solidFill>
              <a:schemeClr val="accent2"/>
            </a:solidFill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Полилиния: фигура 4">
              <a:extLst>
                <a:ext uri="{FF2B5EF4-FFF2-40B4-BE49-F238E27FC236}">
                  <a16:creationId xmlns="" xmlns:a16="http://schemas.microsoft.com/office/drawing/2014/main" id="{FAC83294-2013-4C54-B370-A3DAB587D05D}"/>
                </a:ext>
              </a:extLst>
            </p:cNvPr>
            <p:cNvSpPr/>
            <p:nvPr/>
          </p:nvSpPr>
          <p:spPr>
            <a:xfrm>
              <a:off x="2606263" y="3960100"/>
              <a:ext cx="260979" cy="261104"/>
            </a:xfrm>
            <a:custGeom>
              <a:avLst/>
              <a:gdLst>
                <a:gd name="connsiteX0" fmla="*/ 57368 w 260979"/>
                <a:gd name="connsiteY0" fmla="*/ 215530 h 261104"/>
                <a:gd name="connsiteX1" fmla="*/ 62766 w 260979"/>
                <a:gd name="connsiteY1" fmla="*/ 215068 h 261104"/>
                <a:gd name="connsiteX2" fmla="*/ 88616 w 260979"/>
                <a:gd name="connsiteY2" fmla="*/ 178529 h 261104"/>
                <a:gd name="connsiteX3" fmla="*/ 79253 w 260979"/>
                <a:gd name="connsiteY3" fmla="*/ 124056 h 261104"/>
                <a:gd name="connsiteX4" fmla="*/ 206897 w 260979"/>
                <a:gd name="connsiteY4" fmla="*/ 251817 h 261104"/>
                <a:gd name="connsiteX5" fmla="*/ 229311 w 260979"/>
                <a:gd name="connsiteY5" fmla="*/ 261105 h 261104"/>
                <a:gd name="connsiteX6" fmla="*/ 251683 w 260979"/>
                <a:gd name="connsiteY6" fmla="*/ 251857 h 261104"/>
                <a:gd name="connsiteX7" fmla="*/ 251726 w 260979"/>
                <a:gd name="connsiteY7" fmla="*/ 207111 h 261104"/>
                <a:gd name="connsiteX8" fmla="*/ 123936 w 260979"/>
                <a:gd name="connsiteY8" fmla="*/ 79203 h 261104"/>
                <a:gd name="connsiteX9" fmla="*/ 178393 w 260979"/>
                <a:gd name="connsiteY9" fmla="*/ 88581 h 261104"/>
                <a:gd name="connsiteX10" fmla="*/ 214982 w 260979"/>
                <a:gd name="connsiteY10" fmla="*/ 62775 h 261104"/>
                <a:gd name="connsiteX11" fmla="*/ 189153 w 260979"/>
                <a:gd name="connsiteY11" fmla="*/ 26219 h 261104"/>
                <a:gd name="connsiteX12" fmla="*/ 39740 w 260979"/>
                <a:gd name="connsiteY12" fmla="*/ 491 h 261104"/>
                <a:gd name="connsiteX13" fmla="*/ 9953 w 260979"/>
                <a:gd name="connsiteY13" fmla="*/ 9935 h 261104"/>
                <a:gd name="connsiteX14" fmla="*/ 491 w 260979"/>
                <a:gd name="connsiteY14" fmla="*/ 39688 h 261104"/>
                <a:gd name="connsiteX15" fmla="*/ 26195 w 260979"/>
                <a:gd name="connsiteY15" fmla="*/ 189236 h 261104"/>
                <a:gd name="connsiteX16" fmla="*/ 57368 w 260979"/>
                <a:gd name="connsiteY16" fmla="*/ 215530 h 2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0979" h="261104">
                  <a:moveTo>
                    <a:pt x="57368" y="215530"/>
                  </a:moveTo>
                  <a:cubicBezTo>
                    <a:pt x="59148" y="215530"/>
                    <a:pt x="60952" y="215380"/>
                    <a:pt x="62766" y="215068"/>
                  </a:cubicBezTo>
                  <a:cubicBezTo>
                    <a:pt x="80001" y="212110"/>
                    <a:pt x="91578" y="195750"/>
                    <a:pt x="88616" y="178529"/>
                  </a:cubicBezTo>
                  <a:lnTo>
                    <a:pt x="79253" y="124056"/>
                  </a:lnTo>
                  <a:lnTo>
                    <a:pt x="206897" y="251817"/>
                  </a:lnTo>
                  <a:cubicBezTo>
                    <a:pt x="213082" y="258008"/>
                    <a:pt x="221195" y="261105"/>
                    <a:pt x="229311" y="261105"/>
                  </a:cubicBezTo>
                  <a:cubicBezTo>
                    <a:pt x="237405" y="261105"/>
                    <a:pt x="245503" y="258023"/>
                    <a:pt x="251683" y="251857"/>
                  </a:cubicBezTo>
                  <a:cubicBezTo>
                    <a:pt x="264061" y="239511"/>
                    <a:pt x="264080" y="219478"/>
                    <a:pt x="251726" y="207111"/>
                  </a:cubicBezTo>
                  <a:lnTo>
                    <a:pt x="123936" y="79203"/>
                  </a:lnTo>
                  <a:lnTo>
                    <a:pt x="178393" y="88581"/>
                  </a:lnTo>
                  <a:cubicBezTo>
                    <a:pt x="195644" y="91551"/>
                    <a:pt x="212010" y="79994"/>
                    <a:pt x="214982" y="62775"/>
                  </a:cubicBezTo>
                  <a:cubicBezTo>
                    <a:pt x="217952" y="45554"/>
                    <a:pt x="206389" y="29187"/>
                    <a:pt x="189153" y="26219"/>
                  </a:cubicBezTo>
                  <a:lnTo>
                    <a:pt x="39740" y="491"/>
                  </a:lnTo>
                  <a:cubicBezTo>
                    <a:pt x="28881" y="-1378"/>
                    <a:pt x="17745" y="2151"/>
                    <a:pt x="9953" y="9935"/>
                  </a:cubicBezTo>
                  <a:cubicBezTo>
                    <a:pt x="2159" y="17719"/>
                    <a:pt x="-1378" y="28846"/>
                    <a:pt x="491" y="39688"/>
                  </a:cubicBezTo>
                  <a:lnTo>
                    <a:pt x="26195" y="189236"/>
                  </a:lnTo>
                  <a:cubicBezTo>
                    <a:pt x="28841" y="204649"/>
                    <a:pt x="42229" y="215530"/>
                    <a:pt x="57368" y="215530"/>
                  </a:cubicBezTo>
                  <a:close/>
                </a:path>
              </a:pathLst>
            </a:custGeom>
            <a:solidFill>
              <a:schemeClr val="accent2"/>
            </a:solidFill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="" xmlns:a16="http://schemas.microsoft.com/office/drawing/2014/main" id="{B8115CB5-5D16-40B1-B5F6-DD0ECEC9A0AC}"/>
                </a:ext>
              </a:extLst>
            </p:cNvPr>
            <p:cNvSpPr/>
            <p:nvPr/>
          </p:nvSpPr>
          <p:spPr>
            <a:xfrm>
              <a:off x="3425281" y="3960405"/>
              <a:ext cx="260982" cy="261109"/>
            </a:xfrm>
            <a:custGeom>
              <a:avLst/>
              <a:gdLst>
                <a:gd name="connsiteX0" fmla="*/ 31667 w 260982"/>
                <a:gd name="connsiteY0" fmla="*/ 261110 h 261109"/>
                <a:gd name="connsiteX1" fmla="*/ 54082 w 260982"/>
                <a:gd name="connsiteY1" fmla="*/ 251822 h 261109"/>
                <a:gd name="connsiteX2" fmla="*/ 181728 w 260982"/>
                <a:gd name="connsiteY2" fmla="*/ 124059 h 261109"/>
                <a:gd name="connsiteX3" fmla="*/ 172365 w 260982"/>
                <a:gd name="connsiteY3" fmla="*/ 178532 h 261109"/>
                <a:gd name="connsiteX4" fmla="*/ 198215 w 260982"/>
                <a:gd name="connsiteY4" fmla="*/ 215070 h 261109"/>
                <a:gd name="connsiteX5" fmla="*/ 203613 w 260982"/>
                <a:gd name="connsiteY5" fmla="*/ 215532 h 261109"/>
                <a:gd name="connsiteX6" fmla="*/ 234787 w 260982"/>
                <a:gd name="connsiteY6" fmla="*/ 189241 h 261109"/>
                <a:gd name="connsiteX7" fmla="*/ 260492 w 260982"/>
                <a:gd name="connsiteY7" fmla="*/ 39701 h 261109"/>
                <a:gd name="connsiteX8" fmla="*/ 251030 w 260982"/>
                <a:gd name="connsiteY8" fmla="*/ 9938 h 261109"/>
                <a:gd name="connsiteX9" fmla="*/ 221243 w 260982"/>
                <a:gd name="connsiteY9" fmla="*/ 492 h 261109"/>
                <a:gd name="connsiteX10" fmla="*/ 71828 w 260982"/>
                <a:gd name="connsiteY10" fmla="*/ 26220 h 261109"/>
                <a:gd name="connsiteX11" fmla="*/ 45998 w 260982"/>
                <a:gd name="connsiteY11" fmla="*/ 62775 h 261109"/>
                <a:gd name="connsiteX12" fmla="*/ 82588 w 260982"/>
                <a:gd name="connsiteY12" fmla="*/ 88582 h 261109"/>
                <a:gd name="connsiteX13" fmla="*/ 137045 w 260982"/>
                <a:gd name="connsiteY13" fmla="*/ 79203 h 261109"/>
                <a:gd name="connsiteX14" fmla="*/ 9255 w 260982"/>
                <a:gd name="connsiteY14" fmla="*/ 207109 h 261109"/>
                <a:gd name="connsiteX15" fmla="*/ 9297 w 260982"/>
                <a:gd name="connsiteY15" fmla="*/ 251856 h 261109"/>
                <a:gd name="connsiteX16" fmla="*/ 31667 w 260982"/>
                <a:gd name="connsiteY16" fmla="*/ 261110 h 26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0982" h="261109">
                  <a:moveTo>
                    <a:pt x="31667" y="261110"/>
                  </a:moveTo>
                  <a:cubicBezTo>
                    <a:pt x="39780" y="261110"/>
                    <a:pt x="47895" y="258013"/>
                    <a:pt x="54082" y="251822"/>
                  </a:cubicBezTo>
                  <a:lnTo>
                    <a:pt x="181728" y="124059"/>
                  </a:lnTo>
                  <a:lnTo>
                    <a:pt x="172365" y="178532"/>
                  </a:lnTo>
                  <a:cubicBezTo>
                    <a:pt x="169403" y="195755"/>
                    <a:pt x="180979" y="212113"/>
                    <a:pt x="198215" y="215070"/>
                  </a:cubicBezTo>
                  <a:cubicBezTo>
                    <a:pt x="200029" y="215380"/>
                    <a:pt x="201833" y="215532"/>
                    <a:pt x="203613" y="215532"/>
                  </a:cubicBezTo>
                  <a:cubicBezTo>
                    <a:pt x="218750" y="215532"/>
                    <a:pt x="232140" y="204652"/>
                    <a:pt x="234787" y="189241"/>
                  </a:cubicBezTo>
                  <a:lnTo>
                    <a:pt x="260492" y="39701"/>
                  </a:lnTo>
                  <a:cubicBezTo>
                    <a:pt x="262361" y="28848"/>
                    <a:pt x="258822" y="17723"/>
                    <a:pt x="251030" y="9938"/>
                  </a:cubicBezTo>
                  <a:cubicBezTo>
                    <a:pt x="243236" y="2154"/>
                    <a:pt x="232104" y="-1379"/>
                    <a:pt x="221243" y="492"/>
                  </a:cubicBezTo>
                  <a:lnTo>
                    <a:pt x="71828" y="26220"/>
                  </a:lnTo>
                  <a:cubicBezTo>
                    <a:pt x="54592" y="29188"/>
                    <a:pt x="43026" y="45555"/>
                    <a:pt x="45998" y="62775"/>
                  </a:cubicBezTo>
                  <a:cubicBezTo>
                    <a:pt x="48970" y="79996"/>
                    <a:pt x="65367" y="91554"/>
                    <a:pt x="82588" y="88582"/>
                  </a:cubicBezTo>
                  <a:lnTo>
                    <a:pt x="137045" y="79203"/>
                  </a:lnTo>
                  <a:lnTo>
                    <a:pt x="9255" y="207109"/>
                  </a:lnTo>
                  <a:cubicBezTo>
                    <a:pt x="-3102" y="219477"/>
                    <a:pt x="-3083" y="239512"/>
                    <a:pt x="9297" y="251856"/>
                  </a:cubicBezTo>
                  <a:cubicBezTo>
                    <a:pt x="15478" y="258028"/>
                    <a:pt x="23572" y="261110"/>
                    <a:pt x="31667" y="261110"/>
                  </a:cubicBezTo>
                  <a:close/>
                </a:path>
              </a:pathLst>
            </a:custGeom>
            <a:solidFill>
              <a:schemeClr val="accent2"/>
            </a:solidFill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7" name="Рисунок 47">
            <a:extLst>
              <a:ext uri="{FF2B5EF4-FFF2-40B4-BE49-F238E27FC236}">
                <a16:creationId xmlns="" xmlns:a16="http://schemas.microsoft.com/office/drawing/2014/main" id="{5F4FD450-734F-4A81-BFB6-1BF11A26AE1E}"/>
              </a:ext>
            </a:extLst>
          </p:cNvPr>
          <p:cNvGrpSpPr/>
          <p:nvPr/>
        </p:nvGrpSpPr>
        <p:grpSpPr>
          <a:xfrm>
            <a:off x="8597388" y="3900891"/>
            <a:ext cx="1080000" cy="1080000"/>
            <a:chOff x="8597388" y="3900891"/>
            <a:chExt cx="1080000" cy="1080000"/>
          </a:xfrm>
          <a:solidFill>
            <a:schemeClr val="bg1"/>
          </a:solidFill>
        </p:grpSpPr>
        <p:sp>
          <p:nvSpPr>
            <p:cNvPr id="8" name="Полилиния: фигура 7">
              <a:extLst>
                <a:ext uri="{FF2B5EF4-FFF2-40B4-BE49-F238E27FC236}">
                  <a16:creationId xmlns="" xmlns:a16="http://schemas.microsoft.com/office/drawing/2014/main" id="{F41A201A-5FDF-4CDE-B19A-758863F3759E}"/>
                </a:ext>
              </a:extLst>
            </p:cNvPr>
            <p:cNvSpPr/>
            <p:nvPr/>
          </p:nvSpPr>
          <p:spPr>
            <a:xfrm>
              <a:off x="8597388" y="3900891"/>
              <a:ext cx="1080000" cy="1080000"/>
            </a:xfrm>
            <a:custGeom>
              <a:avLst/>
              <a:gdLst>
                <a:gd name="connsiteX0" fmla="*/ 971283 w 1080000"/>
                <a:gd name="connsiteY0" fmla="*/ 0 h 1080000"/>
                <a:gd name="connsiteX1" fmla="*/ 108717 w 1080000"/>
                <a:gd name="connsiteY1" fmla="*/ 0 h 1080000"/>
                <a:gd name="connsiteX2" fmla="*/ 0 w 1080000"/>
                <a:gd name="connsiteY2" fmla="*/ 108717 h 1080000"/>
                <a:gd name="connsiteX3" fmla="*/ 0 w 1080000"/>
                <a:gd name="connsiteY3" fmla="*/ 719814 h 1080000"/>
                <a:gd name="connsiteX4" fmla="*/ 108717 w 1080000"/>
                <a:gd name="connsiteY4" fmla="*/ 828531 h 1080000"/>
                <a:gd name="connsiteX5" fmla="*/ 508359 w 1080000"/>
                <a:gd name="connsiteY5" fmla="*/ 828531 h 1080000"/>
                <a:gd name="connsiteX6" fmla="*/ 508359 w 1080000"/>
                <a:gd name="connsiteY6" fmla="*/ 883807 h 1080000"/>
                <a:gd name="connsiteX7" fmla="*/ 426096 w 1080000"/>
                <a:gd name="connsiteY7" fmla="*/ 925486 h 1080000"/>
                <a:gd name="connsiteX8" fmla="*/ 372994 w 1080000"/>
                <a:gd name="connsiteY8" fmla="*/ 1034828 h 1080000"/>
                <a:gd name="connsiteX9" fmla="*/ 383959 w 1080000"/>
                <a:gd name="connsiteY9" fmla="*/ 1066555 h 1080000"/>
                <a:gd name="connsiteX10" fmla="*/ 414665 w 1080000"/>
                <a:gd name="connsiteY10" fmla="*/ 1080000 h 1080000"/>
                <a:gd name="connsiteX11" fmla="*/ 665335 w 1080000"/>
                <a:gd name="connsiteY11" fmla="*/ 1080000 h 1080000"/>
                <a:gd name="connsiteX12" fmla="*/ 696041 w 1080000"/>
                <a:gd name="connsiteY12" fmla="*/ 1066555 h 1080000"/>
                <a:gd name="connsiteX13" fmla="*/ 707006 w 1080000"/>
                <a:gd name="connsiteY13" fmla="*/ 1034824 h 1080000"/>
                <a:gd name="connsiteX14" fmla="*/ 653904 w 1080000"/>
                <a:gd name="connsiteY14" fmla="*/ 925486 h 1080000"/>
                <a:gd name="connsiteX15" fmla="*/ 571641 w 1080000"/>
                <a:gd name="connsiteY15" fmla="*/ 883807 h 1080000"/>
                <a:gd name="connsiteX16" fmla="*/ 571641 w 1080000"/>
                <a:gd name="connsiteY16" fmla="*/ 828531 h 1080000"/>
                <a:gd name="connsiteX17" fmla="*/ 971283 w 1080000"/>
                <a:gd name="connsiteY17" fmla="*/ 828531 h 1080000"/>
                <a:gd name="connsiteX18" fmla="*/ 1080000 w 1080000"/>
                <a:gd name="connsiteY18" fmla="*/ 719814 h 1080000"/>
                <a:gd name="connsiteX19" fmla="*/ 1080000 w 1080000"/>
                <a:gd name="connsiteY19" fmla="*/ 108717 h 1080000"/>
                <a:gd name="connsiteX20" fmla="*/ 971283 w 1080000"/>
                <a:gd name="connsiteY20" fmla="*/ 0 h 1080000"/>
                <a:gd name="connsiteX21" fmla="*/ 639349 w 1080000"/>
                <a:gd name="connsiteY21" fmla="*/ 1016719 h 1080000"/>
                <a:gd name="connsiteX22" fmla="*/ 440653 w 1080000"/>
                <a:gd name="connsiteY22" fmla="*/ 1016719 h 1080000"/>
                <a:gd name="connsiteX23" fmla="*/ 540002 w 1080000"/>
                <a:gd name="connsiteY23" fmla="*/ 944095 h 1080000"/>
                <a:gd name="connsiteX24" fmla="*/ 639349 w 1080000"/>
                <a:gd name="connsiteY24" fmla="*/ 1016719 h 1080000"/>
                <a:gd name="connsiteX25" fmla="*/ 108717 w 1080000"/>
                <a:gd name="connsiteY25" fmla="*/ 63281 h 1080000"/>
                <a:gd name="connsiteX26" fmla="*/ 971283 w 1080000"/>
                <a:gd name="connsiteY26" fmla="*/ 63281 h 1080000"/>
                <a:gd name="connsiteX27" fmla="*/ 1016719 w 1080000"/>
                <a:gd name="connsiteY27" fmla="*/ 108717 h 1080000"/>
                <a:gd name="connsiteX28" fmla="*/ 1016719 w 1080000"/>
                <a:gd name="connsiteY28" fmla="*/ 637244 h 1080000"/>
                <a:gd name="connsiteX29" fmla="*/ 63281 w 1080000"/>
                <a:gd name="connsiteY29" fmla="*/ 637244 h 1080000"/>
                <a:gd name="connsiteX30" fmla="*/ 63281 w 1080000"/>
                <a:gd name="connsiteY30" fmla="*/ 108717 h 1080000"/>
                <a:gd name="connsiteX31" fmla="*/ 108717 w 1080000"/>
                <a:gd name="connsiteY31" fmla="*/ 63281 h 1080000"/>
                <a:gd name="connsiteX32" fmla="*/ 971283 w 1080000"/>
                <a:gd name="connsiteY32" fmla="*/ 765250 h 1080000"/>
                <a:gd name="connsiteX33" fmla="*/ 108717 w 1080000"/>
                <a:gd name="connsiteY33" fmla="*/ 765250 h 1080000"/>
                <a:gd name="connsiteX34" fmla="*/ 63281 w 1080000"/>
                <a:gd name="connsiteY34" fmla="*/ 719814 h 1080000"/>
                <a:gd name="connsiteX35" fmla="*/ 63281 w 1080000"/>
                <a:gd name="connsiteY35" fmla="*/ 700523 h 1080000"/>
                <a:gd name="connsiteX36" fmla="*/ 1016719 w 1080000"/>
                <a:gd name="connsiteY36" fmla="*/ 700523 h 1080000"/>
                <a:gd name="connsiteX37" fmla="*/ 1016719 w 1080000"/>
                <a:gd name="connsiteY37" fmla="*/ 719814 h 1080000"/>
                <a:gd name="connsiteX38" fmla="*/ 971283 w 1080000"/>
                <a:gd name="connsiteY38" fmla="*/ 76525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80000" h="1080000">
                  <a:moveTo>
                    <a:pt x="971283" y="0"/>
                  </a:moveTo>
                  <a:lnTo>
                    <a:pt x="108717" y="0"/>
                  </a:lnTo>
                  <a:cubicBezTo>
                    <a:pt x="48771" y="0"/>
                    <a:pt x="0" y="48771"/>
                    <a:pt x="0" y="108717"/>
                  </a:cubicBezTo>
                  <a:lnTo>
                    <a:pt x="0" y="719814"/>
                  </a:lnTo>
                  <a:cubicBezTo>
                    <a:pt x="0" y="779760"/>
                    <a:pt x="48771" y="828531"/>
                    <a:pt x="108717" y="828531"/>
                  </a:cubicBezTo>
                  <a:lnTo>
                    <a:pt x="508359" y="828531"/>
                  </a:lnTo>
                  <a:lnTo>
                    <a:pt x="508359" y="883807"/>
                  </a:lnTo>
                  <a:cubicBezTo>
                    <a:pt x="477769" y="889658"/>
                    <a:pt x="449312" y="903958"/>
                    <a:pt x="426096" y="925486"/>
                  </a:cubicBezTo>
                  <a:cubicBezTo>
                    <a:pt x="395208" y="954132"/>
                    <a:pt x="376350" y="992961"/>
                    <a:pt x="372994" y="1034828"/>
                  </a:cubicBezTo>
                  <a:cubicBezTo>
                    <a:pt x="372066" y="1046436"/>
                    <a:pt x="376062" y="1057999"/>
                    <a:pt x="383959" y="1066555"/>
                  </a:cubicBezTo>
                  <a:cubicBezTo>
                    <a:pt x="391846" y="1075098"/>
                    <a:pt x="403038" y="1080000"/>
                    <a:pt x="414665" y="1080000"/>
                  </a:cubicBezTo>
                  <a:lnTo>
                    <a:pt x="665335" y="1080000"/>
                  </a:lnTo>
                  <a:cubicBezTo>
                    <a:pt x="676962" y="1080000"/>
                    <a:pt x="688152" y="1075100"/>
                    <a:pt x="696041" y="1066555"/>
                  </a:cubicBezTo>
                  <a:cubicBezTo>
                    <a:pt x="703939" y="1057999"/>
                    <a:pt x="707936" y="1046436"/>
                    <a:pt x="707006" y="1034824"/>
                  </a:cubicBezTo>
                  <a:cubicBezTo>
                    <a:pt x="703650" y="992959"/>
                    <a:pt x="684792" y="954129"/>
                    <a:pt x="653904" y="925486"/>
                  </a:cubicBezTo>
                  <a:cubicBezTo>
                    <a:pt x="630688" y="903958"/>
                    <a:pt x="602231" y="889658"/>
                    <a:pt x="571641" y="883807"/>
                  </a:cubicBezTo>
                  <a:lnTo>
                    <a:pt x="571641" y="828531"/>
                  </a:lnTo>
                  <a:lnTo>
                    <a:pt x="971283" y="828531"/>
                  </a:lnTo>
                  <a:cubicBezTo>
                    <a:pt x="1031229" y="828531"/>
                    <a:pt x="1080000" y="779760"/>
                    <a:pt x="1080000" y="719814"/>
                  </a:cubicBezTo>
                  <a:lnTo>
                    <a:pt x="1080000" y="108717"/>
                  </a:lnTo>
                  <a:cubicBezTo>
                    <a:pt x="1080000" y="48771"/>
                    <a:pt x="1031229" y="0"/>
                    <a:pt x="971283" y="0"/>
                  </a:cubicBezTo>
                  <a:close/>
                  <a:moveTo>
                    <a:pt x="639349" y="1016719"/>
                  </a:moveTo>
                  <a:lnTo>
                    <a:pt x="440653" y="1016719"/>
                  </a:lnTo>
                  <a:cubicBezTo>
                    <a:pt x="454184" y="974550"/>
                    <a:pt x="494081" y="944095"/>
                    <a:pt x="540002" y="944095"/>
                  </a:cubicBezTo>
                  <a:cubicBezTo>
                    <a:pt x="585923" y="944095"/>
                    <a:pt x="625818" y="974552"/>
                    <a:pt x="639349" y="1016719"/>
                  </a:cubicBezTo>
                  <a:close/>
                  <a:moveTo>
                    <a:pt x="108717" y="63281"/>
                  </a:moveTo>
                  <a:lnTo>
                    <a:pt x="971283" y="63281"/>
                  </a:lnTo>
                  <a:cubicBezTo>
                    <a:pt x="996336" y="63281"/>
                    <a:pt x="1016719" y="83664"/>
                    <a:pt x="1016719" y="108717"/>
                  </a:cubicBezTo>
                  <a:lnTo>
                    <a:pt x="1016719" y="637244"/>
                  </a:lnTo>
                  <a:lnTo>
                    <a:pt x="63281" y="637244"/>
                  </a:lnTo>
                  <a:lnTo>
                    <a:pt x="63281" y="108717"/>
                  </a:lnTo>
                  <a:cubicBezTo>
                    <a:pt x="63281" y="83664"/>
                    <a:pt x="83664" y="63281"/>
                    <a:pt x="108717" y="63281"/>
                  </a:cubicBezTo>
                  <a:close/>
                  <a:moveTo>
                    <a:pt x="971283" y="765250"/>
                  </a:moveTo>
                  <a:lnTo>
                    <a:pt x="108717" y="765250"/>
                  </a:lnTo>
                  <a:cubicBezTo>
                    <a:pt x="83664" y="765250"/>
                    <a:pt x="63281" y="744867"/>
                    <a:pt x="63281" y="719814"/>
                  </a:cubicBezTo>
                  <a:lnTo>
                    <a:pt x="63281" y="700523"/>
                  </a:lnTo>
                  <a:lnTo>
                    <a:pt x="1016719" y="700523"/>
                  </a:lnTo>
                  <a:lnTo>
                    <a:pt x="1016719" y="719814"/>
                  </a:lnTo>
                  <a:cubicBezTo>
                    <a:pt x="1016719" y="744867"/>
                    <a:pt x="996336" y="765250"/>
                    <a:pt x="971283" y="765250"/>
                  </a:cubicBezTo>
                  <a:close/>
                </a:path>
              </a:pathLst>
            </a:custGeom>
            <a:solidFill>
              <a:schemeClr val="bg1"/>
            </a:solidFill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="" xmlns:a16="http://schemas.microsoft.com/office/drawing/2014/main" id="{1D7ACA93-E80A-4DED-B205-85E0E6A83982}"/>
                </a:ext>
              </a:extLst>
            </p:cNvPr>
            <p:cNvSpPr/>
            <p:nvPr/>
          </p:nvSpPr>
          <p:spPr>
            <a:xfrm>
              <a:off x="8825483" y="4111345"/>
              <a:ext cx="263015" cy="288241"/>
            </a:xfrm>
            <a:custGeom>
              <a:avLst/>
              <a:gdLst>
                <a:gd name="connsiteX0" fmla="*/ 31643 w 263015"/>
                <a:gd name="connsiteY0" fmla="*/ 288242 h 288241"/>
                <a:gd name="connsiteX1" fmla="*/ 63283 w 263015"/>
                <a:gd name="connsiteY1" fmla="*/ 256601 h 288241"/>
                <a:gd name="connsiteX2" fmla="*/ 63283 w 263015"/>
                <a:gd name="connsiteY2" fmla="*/ 216694 h 288241"/>
                <a:gd name="connsiteX3" fmla="*/ 199735 w 263015"/>
                <a:gd name="connsiteY3" fmla="*/ 216694 h 288241"/>
                <a:gd name="connsiteX4" fmla="*/ 199735 w 263015"/>
                <a:gd name="connsiteY4" fmla="*/ 256601 h 288241"/>
                <a:gd name="connsiteX5" fmla="*/ 231375 w 263015"/>
                <a:gd name="connsiteY5" fmla="*/ 288242 h 288241"/>
                <a:gd name="connsiteX6" fmla="*/ 263016 w 263015"/>
                <a:gd name="connsiteY6" fmla="*/ 256601 h 288241"/>
                <a:gd name="connsiteX7" fmla="*/ 263016 w 263015"/>
                <a:gd name="connsiteY7" fmla="*/ 131509 h 288241"/>
                <a:gd name="connsiteX8" fmla="*/ 131509 w 263015"/>
                <a:gd name="connsiteY8" fmla="*/ 0 h 288241"/>
                <a:gd name="connsiteX9" fmla="*/ 0 w 263015"/>
                <a:gd name="connsiteY9" fmla="*/ 131509 h 288241"/>
                <a:gd name="connsiteX10" fmla="*/ 0 w 263015"/>
                <a:gd name="connsiteY10" fmla="*/ 256601 h 288241"/>
                <a:gd name="connsiteX11" fmla="*/ 31643 w 263015"/>
                <a:gd name="connsiteY11" fmla="*/ 288242 h 288241"/>
                <a:gd name="connsiteX12" fmla="*/ 131509 w 263015"/>
                <a:gd name="connsiteY12" fmla="*/ 63283 h 288241"/>
                <a:gd name="connsiteX13" fmla="*/ 199735 w 263015"/>
                <a:gd name="connsiteY13" fmla="*/ 131511 h 288241"/>
                <a:gd name="connsiteX14" fmla="*/ 199735 w 263015"/>
                <a:gd name="connsiteY14" fmla="*/ 153413 h 288241"/>
                <a:gd name="connsiteX15" fmla="*/ 63283 w 263015"/>
                <a:gd name="connsiteY15" fmla="*/ 153413 h 288241"/>
                <a:gd name="connsiteX16" fmla="*/ 63283 w 263015"/>
                <a:gd name="connsiteY16" fmla="*/ 131511 h 288241"/>
                <a:gd name="connsiteX17" fmla="*/ 131509 w 263015"/>
                <a:gd name="connsiteY17" fmla="*/ 63283 h 288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3015" h="288241">
                  <a:moveTo>
                    <a:pt x="31643" y="288242"/>
                  </a:moveTo>
                  <a:cubicBezTo>
                    <a:pt x="49117" y="288242"/>
                    <a:pt x="63283" y="274075"/>
                    <a:pt x="63283" y="256601"/>
                  </a:cubicBezTo>
                  <a:lnTo>
                    <a:pt x="63283" y="216694"/>
                  </a:lnTo>
                  <a:lnTo>
                    <a:pt x="199735" y="216694"/>
                  </a:lnTo>
                  <a:lnTo>
                    <a:pt x="199735" y="256601"/>
                  </a:lnTo>
                  <a:cubicBezTo>
                    <a:pt x="199735" y="274075"/>
                    <a:pt x="213901" y="288242"/>
                    <a:pt x="231375" y="288242"/>
                  </a:cubicBezTo>
                  <a:cubicBezTo>
                    <a:pt x="248849" y="288242"/>
                    <a:pt x="263016" y="274075"/>
                    <a:pt x="263016" y="256601"/>
                  </a:cubicBezTo>
                  <a:lnTo>
                    <a:pt x="263016" y="131509"/>
                  </a:lnTo>
                  <a:cubicBezTo>
                    <a:pt x="263016" y="58995"/>
                    <a:pt x="204023" y="0"/>
                    <a:pt x="131509" y="0"/>
                  </a:cubicBezTo>
                  <a:cubicBezTo>
                    <a:pt x="58995" y="0"/>
                    <a:pt x="0" y="58995"/>
                    <a:pt x="0" y="131509"/>
                  </a:cubicBezTo>
                  <a:lnTo>
                    <a:pt x="0" y="256601"/>
                  </a:lnTo>
                  <a:cubicBezTo>
                    <a:pt x="2" y="274077"/>
                    <a:pt x="14169" y="288242"/>
                    <a:pt x="31643" y="288242"/>
                  </a:cubicBezTo>
                  <a:close/>
                  <a:moveTo>
                    <a:pt x="131509" y="63283"/>
                  </a:moveTo>
                  <a:cubicBezTo>
                    <a:pt x="169128" y="63283"/>
                    <a:pt x="199735" y="93890"/>
                    <a:pt x="199735" y="131511"/>
                  </a:cubicBezTo>
                  <a:lnTo>
                    <a:pt x="199735" y="153413"/>
                  </a:lnTo>
                  <a:lnTo>
                    <a:pt x="63283" y="153413"/>
                  </a:lnTo>
                  <a:lnTo>
                    <a:pt x="63283" y="131511"/>
                  </a:lnTo>
                  <a:cubicBezTo>
                    <a:pt x="63283" y="93890"/>
                    <a:pt x="93890" y="63283"/>
                    <a:pt x="131509" y="63283"/>
                  </a:cubicBezTo>
                  <a:close/>
                </a:path>
              </a:pathLst>
            </a:custGeom>
            <a:solidFill>
              <a:schemeClr val="bg1"/>
            </a:solidFill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="" xmlns:a16="http://schemas.microsoft.com/office/drawing/2014/main" id="{56B7278A-7F73-47B5-944F-0DDBC34732E7}"/>
                </a:ext>
              </a:extLst>
            </p:cNvPr>
            <p:cNvSpPr/>
            <p:nvPr/>
          </p:nvSpPr>
          <p:spPr>
            <a:xfrm>
              <a:off x="9176565" y="4105555"/>
              <a:ext cx="272725" cy="294032"/>
            </a:xfrm>
            <a:custGeom>
              <a:avLst/>
              <a:gdLst>
                <a:gd name="connsiteX0" fmla="*/ 37617 w 272725"/>
                <a:gd name="connsiteY0" fmla="*/ 294032 h 294032"/>
                <a:gd name="connsiteX1" fmla="*/ 125710 w 272725"/>
                <a:gd name="connsiteY1" fmla="*/ 294032 h 294032"/>
                <a:gd name="connsiteX2" fmla="*/ 272725 w 272725"/>
                <a:gd name="connsiteY2" fmla="*/ 147015 h 294032"/>
                <a:gd name="connsiteX3" fmla="*/ 125710 w 272725"/>
                <a:gd name="connsiteY3" fmla="*/ 0 h 294032"/>
                <a:gd name="connsiteX4" fmla="*/ 37617 w 272725"/>
                <a:gd name="connsiteY4" fmla="*/ 0 h 294032"/>
                <a:gd name="connsiteX5" fmla="*/ 0 w 272725"/>
                <a:gd name="connsiteY5" fmla="*/ 37616 h 294032"/>
                <a:gd name="connsiteX6" fmla="*/ 0 w 272725"/>
                <a:gd name="connsiteY6" fmla="*/ 256418 h 294032"/>
                <a:gd name="connsiteX7" fmla="*/ 37617 w 272725"/>
                <a:gd name="connsiteY7" fmla="*/ 294032 h 294032"/>
                <a:gd name="connsiteX8" fmla="*/ 63281 w 272725"/>
                <a:gd name="connsiteY8" fmla="*/ 63281 h 294032"/>
                <a:gd name="connsiteX9" fmla="*/ 125710 w 272725"/>
                <a:gd name="connsiteY9" fmla="*/ 63281 h 294032"/>
                <a:gd name="connsiteX10" fmla="*/ 209444 w 272725"/>
                <a:gd name="connsiteY10" fmla="*/ 147017 h 294032"/>
                <a:gd name="connsiteX11" fmla="*/ 125710 w 272725"/>
                <a:gd name="connsiteY11" fmla="*/ 230753 h 294032"/>
                <a:gd name="connsiteX12" fmla="*/ 63281 w 272725"/>
                <a:gd name="connsiteY12" fmla="*/ 230753 h 294032"/>
                <a:gd name="connsiteX13" fmla="*/ 63281 w 272725"/>
                <a:gd name="connsiteY13" fmla="*/ 63281 h 29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725" h="294032">
                  <a:moveTo>
                    <a:pt x="37617" y="294032"/>
                  </a:moveTo>
                  <a:lnTo>
                    <a:pt x="125710" y="294032"/>
                  </a:lnTo>
                  <a:cubicBezTo>
                    <a:pt x="206776" y="294032"/>
                    <a:pt x="272725" y="228080"/>
                    <a:pt x="272725" y="147015"/>
                  </a:cubicBezTo>
                  <a:cubicBezTo>
                    <a:pt x="272725" y="65950"/>
                    <a:pt x="206776" y="0"/>
                    <a:pt x="125710" y="0"/>
                  </a:cubicBezTo>
                  <a:lnTo>
                    <a:pt x="37617" y="0"/>
                  </a:lnTo>
                  <a:cubicBezTo>
                    <a:pt x="16875" y="0"/>
                    <a:pt x="0" y="16875"/>
                    <a:pt x="0" y="37616"/>
                  </a:cubicBezTo>
                  <a:lnTo>
                    <a:pt x="0" y="256418"/>
                  </a:lnTo>
                  <a:cubicBezTo>
                    <a:pt x="0" y="277157"/>
                    <a:pt x="16875" y="294032"/>
                    <a:pt x="37617" y="294032"/>
                  </a:cubicBezTo>
                  <a:close/>
                  <a:moveTo>
                    <a:pt x="63281" y="63281"/>
                  </a:moveTo>
                  <a:lnTo>
                    <a:pt x="125710" y="63281"/>
                  </a:lnTo>
                  <a:cubicBezTo>
                    <a:pt x="171882" y="63281"/>
                    <a:pt x="209444" y="100845"/>
                    <a:pt x="209444" y="147017"/>
                  </a:cubicBezTo>
                  <a:cubicBezTo>
                    <a:pt x="209444" y="193189"/>
                    <a:pt x="171880" y="230753"/>
                    <a:pt x="125710" y="230753"/>
                  </a:cubicBezTo>
                  <a:lnTo>
                    <a:pt x="63281" y="230753"/>
                  </a:lnTo>
                  <a:lnTo>
                    <a:pt x="63281" y="63281"/>
                  </a:lnTo>
                  <a:close/>
                </a:path>
              </a:pathLst>
            </a:custGeom>
            <a:solidFill>
              <a:schemeClr val="bg1"/>
            </a:solidFill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3" name="Rectangle 11">
            <a:extLst>
              <a:ext uri="{FF2B5EF4-FFF2-40B4-BE49-F238E27FC236}">
                <a16:creationId xmlns="" xmlns:a16="http://schemas.microsoft.com/office/drawing/2014/main" id="{5BF3F9FB-48DF-4C14-A4E8-6B1DD486C94B}"/>
              </a:ext>
            </a:extLst>
          </p:cNvPr>
          <p:cNvSpPr/>
          <p:nvPr/>
        </p:nvSpPr>
        <p:spPr>
          <a:xfrm>
            <a:off x="695640" y="1329976"/>
            <a:ext cx="4523994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Трудовой кодекс РФ (№197-ФЗ)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Постановление Правительства №324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от 30.06.2004 г.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«Положение о Федеральной службе»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Приказ Роструда от 31.03.2017 №169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«Об утверждении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Положения о территориальном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органе ГИТ в РС (Я)»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ФЗ от 31.07.2020 №248-ФЗ «О госконтроле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и </a:t>
            </a:r>
            <a:r>
              <a:rPr lang="ru-RU" b="1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мунконтроле</a:t>
            </a:r>
            <a:r>
              <a:rPr lang="ru-RU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в РФ»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ПП РФ от 21.07.2021 г. №1230 «Положение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о федеральном госконтроле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в сфере трудового законодательства»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2000" b="1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2200" b="1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2200" b="1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2200" b="1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7" name="Рисунок 31">
            <a:extLst>
              <a:ext uri="{FF2B5EF4-FFF2-40B4-BE49-F238E27FC236}">
                <a16:creationId xmlns="" xmlns:a16="http://schemas.microsoft.com/office/drawing/2014/main" id="{CE230704-74B1-41F9-BD32-72DDAC173B38}"/>
              </a:ext>
            </a:extLst>
          </p:cNvPr>
          <p:cNvSpPr/>
          <p:nvPr/>
        </p:nvSpPr>
        <p:spPr>
          <a:xfrm>
            <a:off x="3867658" y="5666162"/>
            <a:ext cx="355758" cy="261485"/>
          </a:xfrm>
          <a:custGeom>
            <a:avLst/>
            <a:gdLst>
              <a:gd name="connsiteX0" fmla="*/ 239942 w 243508"/>
              <a:gd name="connsiteY0" fmla="*/ 3566 h 178825"/>
              <a:gd name="connsiteX1" fmla="*/ 222724 w 243508"/>
              <a:gd name="connsiteY1" fmla="*/ 3566 h 178825"/>
              <a:gd name="connsiteX2" fmla="*/ 76855 w 243508"/>
              <a:gd name="connsiteY2" fmla="*/ 149435 h 178825"/>
              <a:gd name="connsiteX3" fmla="*/ 20785 w 243508"/>
              <a:gd name="connsiteY3" fmla="*/ 93366 h 178825"/>
              <a:gd name="connsiteX4" fmla="*/ 3566 w 243508"/>
              <a:gd name="connsiteY4" fmla="*/ 93366 h 178825"/>
              <a:gd name="connsiteX5" fmla="*/ 3566 w 243508"/>
              <a:gd name="connsiteY5" fmla="*/ 110584 h 178825"/>
              <a:gd name="connsiteX6" fmla="*/ 68245 w 243508"/>
              <a:gd name="connsiteY6" fmla="*/ 175261 h 178825"/>
              <a:gd name="connsiteX7" fmla="*/ 85464 w 243508"/>
              <a:gd name="connsiteY7" fmla="*/ 175261 h 178825"/>
              <a:gd name="connsiteX8" fmla="*/ 239942 w 243508"/>
              <a:gd name="connsiteY8" fmla="*/ 20785 h 178825"/>
              <a:gd name="connsiteX9" fmla="*/ 239942 w 243508"/>
              <a:gd name="connsiteY9" fmla="*/ 3566 h 1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508" h="178825">
                <a:moveTo>
                  <a:pt x="239942" y="3566"/>
                </a:moveTo>
                <a:cubicBezTo>
                  <a:pt x="235188" y="-1189"/>
                  <a:pt x="227479" y="-1189"/>
                  <a:pt x="222724" y="3566"/>
                </a:cubicBezTo>
                <a:lnTo>
                  <a:pt x="76855" y="149435"/>
                </a:lnTo>
                <a:lnTo>
                  <a:pt x="20785" y="93366"/>
                </a:lnTo>
                <a:cubicBezTo>
                  <a:pt x="16030" y="88611"/>
                  <a:pt x="8322" y="88611"/>
                  <a:pt x="3566" y="93366"/>
                </a:cubicBezTo>
                <a:cubicBezTo>
                  <a:pt x="-1189" y="98120"/>
                  <a:pt x="-1189" y="105829"/>
                  <a:pt x="3566" y="110584"/>
                </a:cubicBezTo>
                <a:lnTo>
                  <a:pt x="68245" y="175261"/>
                </a:lnTo>
                <a:cubicBezTo>
                  <a:pt x="72998" y="180016"/>
                  <a:pt x="80713" y="180012"/>
                  <a:pt x="85464" y="175261"/>
                </a:cubicBezTo>
                <a:lnTo>
                  <a:pt x="239942" y="20785"/>
                </a:lnTo>
                <a:cubicBezTo>
                  <a:pt x="244697" y="16030"/>
                  <a:pt x="244697" y="8321"/>
                  <a:pt x="239942" y="3566"/>
                </a:cubicBezTo>
                <a:close/>
              </a:path>
            </a:pathLst>
          </a:custGeom>
          <a:solidFill>
            <a:srgbClr val="FFFFFF"/>
          </a:solidFill>
          <a:ln w="46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8" name="Рисунок 31">
            <a:extLst>
              <a:ext uri="{FF2B5EF4-FFF2-40B4-BE49-F238E27FC236}">
                <a16:creationId xmlns="" xmlns:a16="http://schemas.microsoft.com/office/drawing/2014/main" id="{CE230704-74B1-41F9-BD32-72DDAC173B38}"/>
              </a:ext>
            </a:extLst>
          </p:cNvPr>
          <p:cNvSpPr/>
          <p:nvPr/>
        </p:nvSpPr>
        <p:spPr>
          <a:xfrm>
            <a:off x="2269186" y="5633166"/>
            <a:ext cx="355758" cy="261485"/>
          </a:xfrm>
          <a:custGeom>
            <a:avLst/>
            <a:gdLst>
              <a:gd name="connsiteX0" fmla="*/ 239942 w 243508"/>
              <a:gd name="connsiteY0" fmla="*/ 3566 h 178825"/>
              <a:gd name="connsiteX1" fmla="*/ 222724 w 243508"/>
              <a:gd name="connsiteY1" fmla="*/ 3566 h 178825"/>
              <a:gd name="connsiteX2" fmla="*/ 76855 w 243508"/>
              <a:gd name="connsiteY2" fmla="*/ 149435 h 178825"/>
              <a:gd name="connsiteX3" fmla="*/ 20785 w 243508"/>
              <a:gd name="connsiteY3" fmla="*/ 93366 h 178825"/>
              <a:gd name="connsiteX4" fmla="*/ 3566 w 243508"/>
              <a:gd name="connsiteY4" fmla="*/ 93366 h 178825"/>
              <a:gd name="connsiteX5" fmla="*/ 3566 w 243508"/>
              <a:gd name="connsiteY5" fmla="*/ 110584 h 178825"/>
              <a:gd name="connsiteX6" fmla="*/ 68245 w 243508"/>
              <a:gd name="connsiteY6" fmla="*/ 175261 h 178825"/>
              <a:gd name="connsiteX7" fmla="*/ 85464 w 243508"/>
              <a:gd name="connsiteY7" fmla="*/ 175261 h 178825"/>
              <a:gd name="connsiteX8" fmla="*/ 239942 w 243508"/>
              <a:gd name="connsiteY8" fmla="*/ 20785 h 178825"/>
              <a:gd name="connsiteX9" fmla="*/ 239942 w 243508"/>
              <a:gd name="connsiteY9" fmla="*/ 3566 h 1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508" h="178825">
                <a:moveTo>
                  <a:pt x="239942" y="3566"/>
                </a:moveTo>
                <a:cubicBezTo>
                  <a:pt x="235188" y="-1189"/>
                  <a:pt x="227479" y="-1189"/>
                  <a:pt x="222724" y="3566"/>
                </a:cubicBezTo>
                <a:lnTo>
                  <a:pt x="76855" y="149435"/>
                </a:lnTo>
                <a:lnTo>
                  <a:pt x="20785" y="93366"/>
                </a:lnTo>
                <a:cubicBezTo>
                  <a:pt x="16030" y="88611"/>
                  <a:pt x="8322" y="88611"/>
                  <a:pt x="3566" y="93366"/>
                </a:cubicBezTo>
                <a:cubicBezTo>
                  <a:pt x="-1189" y="98120"/>
                  <a:pt x="-1189" y="105829"/>
                  <a:pt x="3566" y="110584"/>
                </a:cubicBezTo>
                <a:lnTo>
                  <a:pt x="68245" y="175261"/>
                </a:lnTo>
                <a:cubicBezTo>
                  <a:pt x="72998" y="180016"/>
                  <a:pt x="80713" y="180012"/>
                  <a:pt x="85464" y="175261"/>
                </a:cubicBezTo>
                <a:lnTo>
                  <a:pt x="239942" y="20785"/>
                </a:lnTo>
                <a:cubicBezTo>
                  <a:pt x="244697" y="16030"/>
                  <a:pt x="244697" y="8321"/>
                  <a:pt x="239942" y="3566"/>
                </a:cubicBezTo>
                <a:close/>
              </a:path>
            </a:pathLst>
          </a:custGeom>
          <a:solidFill>
            <a:srgbClr val="FFFFFF"/>
          </a:solidFill>
          <a:ln w="46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9" name="Рисунок 31">
            <a:extLst>
              <a:ext uri="{FF2B5EF4-FFF2-40B4-BE49-F238E27FC236}">
                <a16:creationId xmlns="" xmlns:a16="http://schemas.microsoft.com/office/drawing/2014/main" id="{CE230704-74B1-41F9-BD32-72DDAC173B38}"/>
              </a:ext>
            </a:extLst>
          </p:cNvPr>
          <p:cNvSpPr/>
          <p:nvPr/>
        </p:nvSpPr>
        <p:spPr>
          <a:xfrm>
            <a:off x="8959509" y="3118833"/>
            <a:ext cx="355758" cy="261485"/>
          </a:xfrm>
          <a:custGeom>
            <a:avLst/>
            <a:gdLst>
              <a:gd name="connsiteX0" fmla="*/ 239942 w 243508"/>
              <a:gd name="connsiteY0" fmla="*/ 3566 h 178825"/>
              <a:gd name="connsiteX1" fmla="*/ 222724 w 243508"/>
              <a:gd name="connsiteY1" fmla="*/ 3566 h 178825"/>
              <a:gd name="connsiteX2" fmla="*/ 76855 w 243508"/>
              <a:gd name="connsiteY2" fmla="*/ 149435 h 178825"/>
              <a:gd name="connsiteX3" fmla="*/ 20785 w 243508"/>
              <a:gd name="connsiteY3" fmla="*/ 93366 h 178825"/>
              <a:gd name="connsiteX4" fmla="*/ 3566 w 243508"/>
              <a:gd name="connsiteY4" fmla="*/ 93366 h 178825"/>
              <a:gd name="connsiteX5" fmla="*/ 3566 w 243508"/>
              <a:gd name="connsiteY5" fmla="*/ 110584 h 178825"/>
              <a:gd name="connsiteX6" fmla="*/ 68245 w 243508"/>
              <a:gd name="connsiteY6" fmla="*/ 175261 h 178825"/>
              <a:gd name="connsiteX7" fmla="*/ 85464 w 243508"/>
              <a:gd name="connsiteY7" fmla="*/ 175261 h 178825"/>
              <a:gd name="connsiteX8" fmla="*/ 239942 w 243508"/>
              <a:gd name="connsiteY8" fmla="*/ 20785 h 178825"/>
              <a:gd name="connsiteX9" fmla="*/ 239942 w 243508"/>
              <a:gd name="connsiteY9" fmla="*/ 3566 h 1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508" h="178825">
                <a:moveTo>
                  <a:pt x="239942" y="3566"/>
                </a:moveTo>
                <a:cubicBezTo>
                  <a:pt x="235188" y="-1189"/>
                  <a:pt x="227479" y="-1189"/>
                  <a:pt x="222724" y="3566"/>
                </a:cubicBezTo>
                <a:lnTo>
                  <a:pt x="76855" y="149435"/>
                </a:lnTo>
                <a:lnTo>
                  <a:pt x="20785" y="93366"/>
                </a:lnTo>
                <a:cubicBezTo>
                  <a:pt x="16030" y="88611"/>
                  <a:pt x="8322" y="88611"/>
                  <a:pt x="3566" y="93366"/>
                </a:cubicBezTo>
                <a:cubicBezTo>
                  <a:pt x="-1189" y="98120"/>
                  <a:pt x="-1189" y="105829"/>
                  <a:pt x="3566" y="110584"/>
                </a:cubicBezTo>
                <a:lnTo>
                  <a:pt x="68245" y="175261"/>
                </a:lnTo>
                <a:cubicBezTo>
                  <a:pt x="72998" y="180016"/>
                  <a:pt x="80713" y="180012"/>
                  <a:pt x="85464" y="175261"/>
                </a:cubicBezTo>
                <a:lnTo>
                  <a:pt x="239942" y="20785"/>
                </a:lnTo>
                <a:cubicBezTo>
                  <a:pt x="244697" y="16030"/>
                  <a:pt x="244697" y="8321"/>
                  <a:pt x="239942" y="3566"/>
                </a:cubicBezTo>
                <a:close/>
              </a:path>
            </a:pathLst>
          </a:custGeom>
          <a:solidFill>
            <a:srgbClr val="FFFFFF"/>
          </a:solidFill>
          <a:ln w="46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1" name="Рисунок 31">
            <a:extLst>
              <a:ext uri="{FF2B5EF4-FFF2-40B4-BE49-F238E27FC236}">
                <a16:creationId xmlns="" xmlns:a16="http://schemas.microsoft.com/office/drawing/2014/main" id="{CE230704-74B1-41F9-BD32-72DDAC173B38}"/>
              </a:ext>
            </a:extLst>
          </p:cNvPr>
          <p:cNvSpPr/>
          <p:nvPr/>
        </p:nvSpPr>
        <p:spPr>
          <a:xfrm>
            <a:off x="7941930" y="5135436"/>
            <a:ext cx="355758" cy="261485"/>
          </a:xfrm>
          <a:custGeom>
            <a:avLst/>
            <a:gdLst>
              <a:gd name="connsiteX0" fmla="*/ 239942 w 243508"/>
              <a:gd name="connsiteY0" fmla="*/ 3566 h 178825"/>
              <a:gd name="connsiteX1" fmla="*/ 222724 w 243508"/>
              <a:gd name="connsiteY1" fmla="*/ 3566 h 178825"/>
              <a:gd name="connsiteX2" fmla="*/ 76855 w 243508"/>
              <a:gd name="connsiteY2" fmla="*/ 149435 h 178825"/>
              <a:gd name="connsiteX3" fmla="*/ 20785 w 243508"/>
              <a:gd name="connsiteY3" fmla="*/ 93366 h 178825"/>
              <a:gd name="connsiteX4" fmla="*/ 3566 w 243508"/>
              <a:gd name="connsiteY4" fmla="*/ 93366 h 178825"/>
              <a:gd name="connsiteX5" fmla="*/ 3566 w 243508"/>
              <a:gd name="connsiteY5" fmla="*/ 110584 h 178825"/>
              <a:gd name="connsiteX6" fmla="*/ 68245 w 243508"/>
              <a:gd name="connsiteY6" fmla="*/ 175261 h 178825"/>
              <a:gd name="connsiteX7" fmla="*/ 85464 w 243508"/>
              <a:gd name="connsiteY7" fmla="*/ 175261 h 178825"/>
              <a:gd name="connsiteX8" fmla="*/ 239942 w 243508"/>
              <a:gd name="connsiteY8" fmla="*/ 20785 h 178825"/>
              <a:gd name="connsiteX9" fmla="*/ 239942 w 243508"/>
              <a:gd name="connsiteY9" fmla="*/ 3566 h 1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508" h="178825">
                <a:moveTo>
                  <a:pt x="239942" y="3566"/>
                </a:moveTo>
                <a:cubicBezTo>
                  <a:pt x="235188" y="-1189"/>
                  <a:pt x="227479" y="-1189"/>
                  <a:pt x="222724" y="3566"/>
                </a:cubicBezTo>
                <a:lnTo>
                  <a:pt x="76855" y="149435"/>
                </a:lnTo>
                <a:lnTo>
                  <a:pt x="20785" y="93366"/>
                </a:lnTo>
                <a:cubicBezTo>
                  <a:pt x="16030" y="88611"/>
                  <a:pt x="8322" y="88611"/>
                  <a:pt x="3566" y="93366"/>
                </a:cubicBezTo>
                <a:cubicBezTo>
                  <a:pt x="-1189" y="98120"/>
                  <a:pt x="-1189" y="105829"/>
                  <a:pt x="3566" y="110584"/>
                </a:cubicBezTo>
                <a:lnTo>
                  <a:pt x="68245" y="175261"/>
                </a:lnTo>
                <a:cubicBezTo>
                  <a:pt x="72998" y="180016"/>
                  <a:pt x="80713" y="180012"/>
                  <a:pt x="85464" y="175261"/>
                </a:cubicBezTo>
                <a:lnTo>
                  <a:pt x="239942" y="20785"/>
                </a:lnTo>
                <a:cubicBezTo>
                  <a:pt x="244697" y="16030"/>
                  <a:pt x="244697" y="8321"/>
                  <a:pt x="239942" y="3566"/>
                </a:cubicBezTo>
                <a:close/>
              </a:path>
            </a:pathLst>
          </a:custGeom>
          <a:solidFill>
            <a:srgbClr val="FFFFFF"/>
          </a:solidFill>
          <a:ln w="46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2" name="Рисунок 31">
            <a:extLst>
              <a:ext uri="{FF2B5EF4-FFF2-40B4-BE49-F238E27FC236}">
                <a16:creationId xmlns="" xmlns:a16="http://schemas.microsoft.com/office/drawing/2014/main" id="{CE230704-74B1-41F9-BD32-72DDAC173B38}"/>
              </a:ext>
            </a:extLst>
          </p:cNvPr>
          <p:cNvSpPr/>
          <p:nvPr/>
        </p:nvSpPr>
        <p:spPr>
          <a:xfrm>
            <a:off x="10016700" y="5135436"/>
            <a:ext cx="355758" cy="261485"/>
          </a:xfrm>
          <a:custGeom>
            <a:avLst/>
            <a:gdLst>
              <a:gd name="connsiteX0" fmla="*/ 239942 w 243508"/>
              <a:gd name="connsiteY0" fmla="*/ 3566 h 178825"/>
              <a:gd name="connsiteX1" fmla="*/ 222724 w 243508"/>
              <a:gd name="connsiteY1" fmla="*/ 3566 h 178825"/>
              <a:gd name="connsiteX2" fmla="*/ 76855 w 243508"/>
              <a:gd name="connsiteY2" fmla="*/ 149435 h 178825"/>
              <a:gd name="connsiteX3" fmla="*/ 20785 w 243508"/>
              <a:gd name="connsiteY3" fmla="*/ 93366 h 178825"/>
              <a:gd name="connsiteX4" fmla="*/ 3566 w 243508"/>
              <a:gd name="connsiteY4" fmla="*/ 93366 h 178825"/>
              <a:gd name="connsiteX5" fmla="*/ 3566 w 243508"/>
              <a:gd name="connsiteY5" fmla="*/ 110584 h 178825"/>
              <a:gd name="connsiteX6" fmla="*/ 68245 w 243508"/>
              <a:gd name="connsiteY6" fmla="*/ 175261 h 178825"/>
              <a:gd name="connsiteX7" fmla="*/ 85464 w 243508"/>
              <a:gd name="connsiteY7" fmla="*/ 175261 h 178825"/>
              <a:gd name="connsiteX8" fmla="*/ 239942 w 243508"/>
              <a:gd name="connsiteY8" fmla="*/ 20785 h 178825"/>
              <a:gd name="connsiteX9" fmla="*/ 239942 w 243508"/>
              <a:gd name="connsiteY9" fmla="*/ 3566 h 1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508" h="178825">
                <a:moveTo>
                  <a:pt x="239942" y="3566"/>
                </a:moveTo>
                <a:cubicBezTo>
                  <a:pt x="235188" y="-1189"/>
                  <a:pt x="227479" y="-1189"/>
                  <a:pt x="222724" y="3566"/>
                </a:cubicBezTo>
                <a:lnTo>
                  <a:pt x="76855" y="149435"/>
                </a:lnTo>
                <a:lnTo>
                  <a:pt x="20785" y="93366"/>
                </a:lnTo>
                <a:cubicBezTo>
                  <a:pt x="16030" y="88611"/>
                  <a:pt x="8322" y="88611"/>
                  <a:pt x="3566" y="93366"/>
                </a:cubicBezTo>
                <a:cubicBezTo>
                  <a:pt x="-1189" y="98120"/>
                  <a:pt x="-1189" y="105829"/>
                  <a:pt x="3566" y="110584"/>
                </a:cubicBezTo>
                <a:lnTo>
                  <a:pt x="68245" y="175261"/>
                </a:lnTo>
                <a:cubicBezTo>
                  <a:pt x="72998" y="180016"/>
                  <a:pt x="80713" y="180012"/>
                  <a:pt x="85464" y="175261"/>
                </a:cubicBezTo>
                <a:lnTo>
                  <a:pt x="239942" y="20785"/>
                </a:lnTo>
                <a:cubicBezTo>
                  <a:pt x="244697" y="16030"/>
                  <a:pt x="244697" y="8321"/>
                  <a:pt x="239942" y="3566"/>
                </a:cubicBezTo>
                <a:close/>
              </a:path>
            </a:pathLst>
          </a:custGeom>
          <a:solidFill>
            <a:srgbClr val="FFFFFF"/>
          </a:solidFill>
          <a:ln w="46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26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Oval 2">
            <a:extLst>
              <a:ext uri="{FF2B5EF4-FFF2-40B4-BE49-F238E27FC236}">
                <a16:creationId xmlns="" xmlns:a16="http://schemas.microsoft.com/office/drawing/2014/main" id="{D0BDE774-84AE-48B8-94BB-C38CAA26B1F5}"/>
              </a:ext>
            </a:extLst>
          </p:cNvPr>
          <p:cNvSpPr/>
          <p:nvPr/>
        </p:nvSpPr>
        <p:spPr>
          <a:xfrm>
            <a:off x="3962162" y="1677922"/>
            <a:ext cx="4150706" cy="4150704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  <a:alpha val="30000"/>
                </a:schemeClr>
              </a:gs>
              <a:gs pos="0">
                <a:srgbClr val="20326B">
                  <a:alpha val="73000"/>
                </a:srgb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 defTabSz="914400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125" name="Freeform 13">
            <a:extLst>
              <a:ext uri="{FF2B5EF4-FFF2-40B4-BE49-F238E27FC236}">
                <a16:creationId xmlns="" xmlns:a16="http://schemas.microsoft.com/office/drawing/2014/main" id="{F16CEC30-F3D7-473C-964C-060A1379F542}"/>
              </a:ext>
            </a:extLst>
          </p:cNvPr>
          <p:cNvSpPr>
            <a:spLocks noEditPoints="1"/>
          </p:cNvSpPr>
          <p:nvPr/>
        </p:nvSpPr>
        <p:spPr bwMode="auto">
          <a:xfrm>
            <a:off x="4054694" y="1762101"/>
            <a:ext cx="3951170" cy="3956440"/>
          </a:xfrm>
          <a:custGeom>
            <a:avLst/>
            <a:gdLst>
              <a:gd name="T0" fmla="*/ 733 w 1499"/>
              <a:gd name="T1" fmla="*/ 1483 h 1500"/>
              <a:gd name="T2" fmla="*/ 638 w 1499"/>
              <a:gd name="T3" fmla="*/ 1492 h 1500"/>
              <a:gd name="T4" fmla="*/ 639 w 1499"/>
              <a:gd name="T5" fmla="*/ 1475 h 1500"/>
              <a:gd name="T6" fmla="*/ 592 w 1499"/>
              <a:gd name="T7" fmla="*/ 1483 h 1500"/>
              <a:gd name="T8" fmla="*/ 601 w 1499"/>
              <a:gd name="T9" fmla="*/ 1470 h 1500"/>
              <a:gd name="T10" fmla="*/ 949 w 1499"/>
              <a:gd name="T11" fmla="*/ 1456 h 1500"/>
              <a:gd name="T12" fmla="*/ 952 w 1499"/>
              <a:gd name="T13" fmla="*/ 1472 h 1500"/>
              <a:gd name="T14" fmla="*/ 300 w 1499"/>
              <a:gd name="T15" fmla="*/ 1340 h 1500"/>
              <a:gd name="T16" fmla="*/ 1037 w 1499"/>
              <a:gd name="T17" fmla="*/ 1442 h 1500"/>
              <a:gd name="T18" fmla="*/ 1078 w 1499"/>
              <a:gd name="T19" fmla="*/ 1423 h 1500"/>
              <a:gd name="T20" fmla="*/ 1271 w 1499"/>
              <a:gd name="T21" fmla="*/ 1286 h 1500"/>
              <a:gd name="T22" fmla="*/ 272 w 1499"/>
              <a:gd name="T23" fmla="*/ 1325 h 1500"/>
              <a:gd name="T24" fmla="*/ 272 w 1499"/>
              <a:gd name="T25" fmla="*/ 1325 h 1500"/>
              <a:gd name="T26" fmla="*/ 201 w 1499"/>
              <a:gd name="T27" fmla="*/ 1248 h 1500"/>
              <a:gd name="T28" fmla="*/ 238 w 1499"/>
              <a:gd name="T29" fmla="*/ 1295 h 1500"/>
              <a:gd name="T30" fmla="*/ 1330 w 1499"/>
              <a:gd name="T31" fmla="*/ 1212 h 1500"/>
              <a:gd name="T32" fmla="*/ 170 w 1499"/>
              <a:gd name="T33" fmla="*/ 1226 h 1500"/>
              <a:gd name="T34" fmla="*/ 71 w 1499"/>
              <a:gd name="T35" fmla="*/ 1027 h 1500"/>
              <a:gd name="T36" fmla="*/ 1345 w 1499"/>
              <a:gd name="T37" fmla="*/ 1178 h 1500"/>
              <a:gd name="T38" fmla="*/ 1377 w 1499"/>
              <a:gd name="T39" fmla="*/ 1154 h 1500"/>
              <a:gd name="T40" fmla="*/ 1475 w 1499"/>
              <a:gd name="T41" fmla="*/ 941 h 1500"/>
              <a:gd name="T42" fmla="*/ 38 w 1499"/>
              <a:gd name="T43" fmla="*/ 980 h 1500"/>
              <a:gd name="T44" fmla="*/ 46 w 1499"/>
              <a:gd name="T45" fmla="*/ 993 h 1500"/>
              <a:gd name="T46" fmla="*/ 31 w 1499"/>
              <a:gd name="T47" fmla="*/ 895 h 1500"/>
              <a:gd name="T48" fmla="*/ 1470 w 1499"/>
              <a:gd name="T49" fmla="*/ 900 h 1500"/>
              <a:gd name="T50" fmla="*/ 1486 w 1499"/>
              <a:gd name="T51" fmla="*/ 897 h 1500"/>
              <a:gd name="T52" fmla="*/ 10 w 1499"/>
              <a:gd name="T53" fmla="*/ 625 h 1500"/>
              <a:gd name="T54" fmla="*/ 15 w 1499"/>
              <a:gd name="T55" fmla="*/ 861 h 1500"/>
              <a:gd name="T56" fmla="*/ 1498 w 1499"/>
              <a:gd name="T57" fmla="*/ 806 h 1500"/>
              <a:gd name="T58" fmla="*/ 1486 w 1499"/>
              <a:gd name="T59" fmla="*/ 663 h 1500"/>
              <a:gd name="T60" fmla="*/ 1473 w 1499"/>
              <a:gd name="T61" fmla="*/ 628 h 1500"/>
              <a:gd name="T62" fmla="*/ 1481 w 1499"/>
              <a:gd name="T63" fmla="*/ 635 h 1500"/>
              <a:gd name="T64" fmla="*/ 29 w 1499"/>
              <a:gd name="T65" fmla="*/ 574 h 1500"/>
              <a:gd name="T66" fmla="*/ 1381 w 1499"/>
              <a:gd name="T67" fmla="*/ 377 h 1500"/>
              <a:gd name="T68" fmla="*/ 1474 w 1499"/>
              <a:gd name="T69" fmla="*/ 590 h 1500"/>
              <a:gd name="T70" fmla="*/ 45 w 1499"/>
              <a:gd name="T71" fmla="*/ 493 h 1500"/>
              <a:gd name="T72" fmla="*/ 66 w 1499"/>
              <a:gd name="T73" fmla="*/ 461 h 1500"/>
              <a:gd name="T74" fmla="*/ 197 w 1499"/>
              <a:gd name="T75" fmla="*/ 269 h 1500"/>
              <a:gd name="T76" fmla="*/ 1331 w 1499"/>
              <a:gd name="T77" fmla="*/ 303 h 1500"/>
              <a:gd name="T78" fmla="*/ 1369 w 1499"/>
              <a:gd name="T79" fmla="*/ 341 h 1500"/>
              <a:gd name="T80" fmla="*/ 1315 w 1499"/>
              <a:gd name="T81" fmla="*/ 257 h 1500"/>
              <a:gd name="T82" fmla="*/ 215 w 1499"/>
              <a:gd name="T83" fmla="*/ 224 h 1500"/>
              <a:gd name="T84" fmla="*/ 1250 w 1499"/>
              <a:gd name="T85" fmla="*/ 214 h 1500"/>
              <a:gd name="T86" fmla="*/ 1284 w 1499"/>
              <a:gd name="T87" fmla="*/ 224 h 1500"/>
              <a:gd name="T88" fmla="*/ 248 w 1499"/>
              <a:gd name="T89" fmla="*/ 192 h 1500"/>
              <a:gd name="T90" fmla="*/ 325 w 1499"/>
              <a:gd name="T91" fmla="*/ 151 h 1500"/>
              <a:gd name="T92" fmla="*/ 524 w 1499"/>
              <a:gd name="T93" fmla="*/ 34 h 1500"/>
              <a:gd name="T94" fmla="*/ 325 w 1499"/>
              <a:gd name="T95" fmla="*/ 151 h 1500"/>
              <a:gd name="T96" fmla="*/ 1060 w 1499"/>
              <a:gd name="T97" fmla="*/ 67 h 1500"/>
              <a:gd name="T98" fmla="*/ 964 w 1499"/>
              <a:gd name="T99" fmla="*/ 40 h 1500"/>
              <a:gd name="T100" fmla="*/ 562 w 1499"/>
              <a:gd name="T101" fmla="*/ 32 h 1500"/>
              <a:gd name="T102" fmla="*/ 572 w 1499"/>
              <a:gd name="T103" fmla="*/ 39 h 1500"/>
              <a:gd name="T104" fmla="*/ 705 w 1499"/>
              <a:gd name="T105" fmla="*/ 18 h 1500"/>
              <a:gd name="T106" fmla="*/ 936 w 1499"/>
              <a:gd name="T107" fmla="*/ 26 h 1500"/>
              <a:gd name="T108" fmla="*/ 658 w 1499"/>
              <a:gd name="T109" fmla="*/ 6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99" h="1500">
                <a:moveTo>
                  <a:pt x="750" y="1500"/>
                </a:moveTo>
                <a:cubicBezTo>
                  <a:pt x="744" y="1500"/>
                  <a:pt x="738" y="1500"/>
                  <a:pt x="733" y="1500"/>
                </a:cubicBezTo>
                <a:cubicBezTo>
                  <a:pt x="716" y="1499"/>
                  <a:pt x="699" y="1498"/>
                  <a:pt x="682" y="1497"/>
                </a:cubicBezTo>
                <a:cubicBezTo>
                  <a:pt x="677" y="1497"/>
                  <a:pt x="674" y="1492"/>
                  <a:pt x="674" y="1488"/>
                </a:cubicBezTo>
                <a:cubicBezTo>
                  <a:pt x="675" y="1483"/>
                  <a:pt x="679" y="1480"/>
                  <a:pt x="684" y="1480"/>
                </a:cubicBezTo>
                <a:cubicBezTo>
                  <a:pt x="700" y="1482"/>
                  <a:pt x="717" y="1482"/>
                  <a:pt x="733" y="1483"/>
                </a:cubicBezTo>
                <a:cubicBezTo>
                  <a:pt x="739" y="1483"/>
                  <a:pt x="744" y="1483"/>
                  <a:pt x="750" y="1483"/>
                </a:cubicBezTo>
                <a:cubicBezTo>
                  <a:pt x="803" y="1483"/>
                  <a:pt x="855" y="1477"/>
                  <a:pt x="906" y="1466"/>
                </a:cubicBezTo>
                <a:cubicBezTo>
                  <a:pt x="911" y="1465"/>
                  <a:pt x="915" y="1468"/>
                  <a:pt x="916" y="1473"/>
                </a:cubicBezTo>
                <a:cubicBezTo>
                  <a:pt x="917" y="1477"/>
                  <a:pt x="914" y="1482"/>
                  <a:pt x="910" y="1483"/>
                </a:cubicBezTo>
                <a:cubicBezTo>
                  <a:pt x="857" y="1494"/>
                  <a:pt x="804" y="1500"/>
                  <a:pt x="750" y="1500"/>
                </a:cubicBezTo>
                <a:close/>
                <a:moveTo>
                  <a:pt x="638" y="1492"/>
                </a:moveTo>
                <a:cubicBezTo>
                  <a:pt x="638" y="1492"/>
                  <a:pt x="637" y="1492"/>
                  <a:pt x="637" y="1492"/>
                </a:cubicBezTo>
                <a:cubicBezTo>
                  <a:pt x="637" y="1491"/>
                  <a:pt x="637" y="1491"/>
                  <a:pt x="637" y="1491"/>
                </a:cubicBezTo>
                <a:cubicBezTo>
                  <a:pt x="634" y="1491"/>
                  <a:pt x="632" y="1490"/>
                  <a:pt x="631" y="1488"/>
                </a:cubicBezTo>
                <a:cubicBezTo>
                  <a:pt x="630" y="1486"/>
                  <a:pt x="629" y="1484"/>
                  <a:pt x="630" y="1482"/>
                </a:cubicBezTo>
                <a:cubicBezTo>
                  <a:pt x="630" y="1477"/>
                  <a:pt x="634" y="1474"/>
                  <a:pt x="639" y="1475"/>
                </a:cubicBezTo>
                <a:cubicBezTo>
                  <a:pt x="639" y="1475"/>
                  <a:pt x="639" y="1475"/>
                  <a:pt x="639" y="1475"/>
                </a:cubicBezTo>
                <a:cubicBezTo>
                  <a:pt x="639" y="1475"/>
                  <a:pt x="639" y="1475"/>
                  <a:pt x="639" y="1475"/>
                </a:cubicBezTo>
                <a:cubicBezTo>
                  <a:pt x="641" y="1475"/>
                  <a:pt x="643" y="1476"/>
                  <a:pt x="645" y="1478"/>
                </a:cubicBezTo>
                <a:cubicBezTo>
                  <a:pt x="646" y="1480"/>
                  <a:pt x="647" y="1482"/>
                  <a:pt x="646" y="1484"/>
                </a:cubicBezTo>
                <a:cubicBezTo>
                  <a:pt x="646" y="1489"/>
                  <a:pt x="642" y="1492"/>
                  <a:pt x="638" y="1492"/>
                </a:cubicBezTo>
                <a:close/>
                <a:moveTo>
                  <a:pt x="593" y="1484"/>
                </a:moveTo>
                <a:cubicBezTo>
                  <a:pt x="593" y="1484"/>
                  <a:pt x="592" y="1483"/>
                  <a:pt x="592" y="1483"/>
                </a:cubicBezTo>
                <a:cubicBezTo>
                  <a:pt x="577" y="1480"/>
                  <a:pt x="562" y="1476"/>
                  <a:pt x="547" y="1472"/>
                </a:cubicBezTo>
                <a:cubicBezTo>
                  <a:pt x="545" y="1472"/>
                  <a:pt x="543" y="1470"/>
                  <a:pt x="542" y="1468"/>
                </a:cubicBezTo>
                <a:cubicBezTo>
                  <a:pt x="541" y="1466"/>
                  <a:pt x="541" y="1464"/>
                  <a:pt x="541" y="1462"/>
                </a:cubicBezTo>
                <a:cubicBezTo>
                  <a:pt x="543" y="1458"/>
                  <a:pt x="547" y="1455"/>
                  <a:pt x="552" y="1456"/>
                </a:cubicBezTo>
                <a:cubicBezTo>
                  <a:pt x="566" y="1460"/>
                  <a:pt x="581" y="1464"/>
                  <a:pt x="595" y="1467"/>
                </a:cubicBezTo>
                <a:cubicBezTo>
                  <a:pt x="597" y="1467"/>
                  <a:pt x="599" y="1469"/>
                  <a:pt x="601" y="1470"/>
                </a:cubicBezTo>
                <a:cubicBezTo>
                  <a:pt x="602" y="1472"/>
                  <a:pt x="602" y="1475"/>
                  <a:pt x="602" y="1477"/>
                </a:cubicBezTo>
                <a:cubicBezTo>
                  <a:pt x="601" y="1481"/>
                  <a:pt x="597" y="1484"/>
                  <a:pt x="593" y="1484"/>
                </a:cubicBezTo>
                <a:close/>
                <a:moveTo>
                  <a:pt x="952" y="1472"/>
                </a:moveTo>
                <a:cubicBezTo>
                  <a:pt x="948" y="1472"/>
                  <a:pt x="945" y="1470"/>
                  <a:pt x="944" y="1466"/>
                </a:cubicBezTo>
                <a:cubicBezTo>
                  <a:pt x="943" y="1464"/>
                  <a:pt x="943" y="1462"/>
                  <a:pt x="944" y="1460"/>
                </a:cubicBezTo>
                <a:cubicBezTo>
                  <a:pt x="946" y="1458"/>
                  <a:pt x="947" y="1456"/>
                  <a:pt x="949" y="1456"/>
                </a:cubicBezTo>
                <a:cubicBezTo>
                  <a:pt x="964" y="1452"/>
                  <a:pt x="978" y="1447"/>
                  <a:pt x="992" y="1442"/>
                </a:cubicBezTo>
                <a:cubicBezTo>
                  <a:pt x="996" y="1441"/>
                  <a:pt x="1001" y="1443"/>
                  <a:pt x="1003" y="1447"/>
                </a:cubicBezTo>
                <a:cubicBezTo>
                  <a:pt x="1005" y="1452"/>
                  <a:pt x="1002" y="1457"/>
                  <a:pt x="998" y="1458"/>
                </a:cubicBezTo>
                <a:cubicBezTo>
                  <a:pt x="983" y="1463"/>
                  <a:pt x="969" y="1468"/>
                  <a:pt x="954" y="1472"/>
                </a:cubicBezTo>
                <a:cubicBezTo>
                  <a:pt x="954" y="1472"/>
                  <a:pt x="954" y="1472"/>
                  <a:pt x="954" y="1472"/>
                </a:cubicBezTo>
                <a:cubicBezTo>
                  <a:pt x="953" y="1472"/>
                  <a:pt x="953" y="1472"/>
                  <a:pt x="952" y="1472"/>
                </a:cubicBezTo>
                <a:close/>
                <a:moveTo>
                  <a:pt x="506" y="1459"/>
                </a:moveTo>
                <a:cubicBezTo>
                  <a:pt x="505" y="1459"/>
                  <a:pt x="504" y="1459"/>
                  <a:pt x="504" y="1459"/>
                </a:cubicBezTo>
                <a:cubicBezTo>
                  <a:pt x="486" y="1453"/>
                  <a:pt x="468" y="1446"/>
                  <a:pt x="451" y="1438"/>
                </a:cubicBezTo>
                <a:cubicBezTo>
                  <a:pt x="399" y="1415"/>
                  <a:pt x="348" y="1386"/>
                  <a:pt x="302" y="1352"/>
                </a:cubicBezTo>
                <a:cubicBezTo>
                  <a:pt x="302" y="1352"/>
                  <a:pt x="302" y="1352"/>
                  <a:pt x="302" y="1352"/>
                </a:cubicBezTo>
                <a:cubicBezTo>
                  <a:pt x="298" y="1349"/>
                  <a:pt x="298" y="1344"/>
                  <a:pt x="300" y="1340"/>
                </a:cubicBezTo>
                <a:cubicBezTo>
                  <a:pt x="303" y="1336"/>
                  <a:pt x="309" y="1336"/>
                  <a:pt x="312" y="1338"/>
                </a:cubicBezTo>
                <a:cubicBezTo>
                  <a:pt x="358" y="1372"/>
                  <a:pt x="406" y="1400"/>
                  <a:pt x="458" y="1423"/>
                </a:cubicBezTo>
                <a:cubicBezTo>
                  <a:pt x="475" y="1430"/>
                  <a:pt x="492" y="1437"/>
                  <a:pt x="509" y="1443"/>
                </a:cubicBezTo>
                <a:cubicBezTo>
                  <a:pt x="514" y="1444"/>
                  <a:pt x="516" y="1449"/>
                  <a:pt x="514" y="1453"/>
                </a:cubicBezTo>
                <a:cubicBezTo>
                  <a:pt x="513" y="1457"/>
                  <a:pt x="510" y="1459"/>
                  <a:pt x="506" y="1459"/>
                </a:cubicBezTo>
                <a:close/>
                <a:moveTo>
                  <a:pt x="1037" y="1442"/>
                </a:moveTo>
                <a:cubicBezTo>
                  <a:pt x="1034" y="1442"/>
                  <a:pt x="1031" y="1440"/>
                  <a:pt x="1029" y="1437"/>
                </a:cubicBezTo>
                <a:cubicBezTo>
                  <a:pt x="1028" y="1433"/>
                  <a:pt x="1030" y="1428"/>
                  <a:pt x="1034" y="1426"/>
                </a:cubicBezTo>
                <a:cubicBezTo>
                  <a:pt x="1038" y="1424"/>
                  <a:pt x="1043" y="1426"/>
                  <a:pt x="1045" y="1431"/>
                </a:cubicBezTo>
                <a:cubicBezTo>
                  <a:pt x="1047" y="1435"/>
                  <a:pt x="1045" y="1440"/>
                  <a:pt x="1040" y="1442"/>
                </a:cubicBezTo>
                <a:cubicBezTo>
                  <a:pt x="1039" y="1442"/>
                  <a:pt x="1038" y="1442"/>
                  <a:pt x="1037" y="1442"/>
                </a:cubicBezTo>
                <a:close/>
                <a:moveTo>
                  <a:pt x="1078" y="1423"/>
                </a:moveTo>
                <a:cubicBezTo>
                  <a:pt x="1075" y="1423"/>
                  <a:pt x="1072" y="1422"/>
                  <a:pt x="1071" y="1419"/>
                </a:cubicBezTo>
                <a:cubicBezTo>
                  <a:pt x="1069" y="1415"/>
                  <a:pt x="1070" y="1409"/>
                  <a:pt x="1075" y="1407"/>
                </a:cubicBezTo>
                <a:cubicBezTo>
                  <a:pt x="1139" y="1376"/>
                  <a:pt x="1198" y="1335"/>
                  <a:pt x="1250" y="1286"/>
                </a:cubicBezTo>
                <a:cubicBezTo>
                  <a:pt x="1253" y="1283"/>
                  <a:pt x="1255" y="1281"/>
                  <a:pt x="1257" y="1279"/>
                </a:cubicBezTo>
                <a:cubicBezTo>
                  <a:pt x="1260" y="1276"/>
                  <a:pt x="1266" y="1276"/>
                  <a:pt x="1269" y="1280"/>
                </a:cubicBezTo>
                <a:cubicBezTo>
                  <a:pt x="1270" y="1281"/>
                  <a:pt x="1271" y="1283"/>
                  <a:pt x="1271" y="1286"/>
                </a:cubicBezTo>
                <a:cubicBezTo>
                  <a:pt x="1271" y="1288"/>
                  <a:pt x="1270" y="1290"/>
                  <a:pt x="1269" y="1292"/>
                </a:cubicBezTo>
                <a:cubicBezTo>
                  <a:pt x="1267" y="1294"/>
                  <a:pt x="1264" y="1296"/>
                  <a:pt x="1262" y="1298"/>
                </a:cubicBezTo>
                <a:cubicBezTo>
                  <a:pt x="1208" y="1348"/>
                  <a:pt x="1148" y="1390"/>
                  <a:pt x="1082" y="1423"/>
                </a:cubicBezTo>
                <a:cubicBezTo>
                  <a:pt x="1082" y="1423"/>
                  <a:pt x="1082" y="1423"/>
                  <a:pt x="1082" y="1423"/>
                </a:cubicBezTo>
                <a:cubicBezTo>
                  <a:pt x="1081" y="1423"/>
                  <a:pt x="1080" y="1423"/>
                  <a:pt x="1078" y="1423"/>
                </a:cubicBezTo>
                <a:close/>
                <a:moveTo>
                  <a:pt x="272" y="1325"/>
                </a:moveTo>
                <a:cubicBezTo>
                  <a:pt x="270" y="1325"/>
                  <a:pt x="268" y="1325"/>
                  <a:pt x="266" y="1323"/>
                </a:cubicBezTo>
                <a:cubicBezTo>
                  <a:pt x="265" y="1322"/>
                  <a:pt x="264" y="1320"/>
                  <a:pt x="263" y="1318"/>
                </a:cubicBezTo>
                <a:cubicBezTo>
                  <a:pt x="263" y="1315"/>
                  <a:pt x="264" y="1313"/>
                  <a:pt x="265" y="1312"/>
                </a:cubicBezTo>
                <a:cubicBezTo>
                  <a:pt x="268" y="1308"/>
                  <a:pt x="274" y="1308"/>
                  <a:pt x="277" y="1310"/>
                </a:cubicBezTo>
                <a:cubicBezTo>
                  <a:pt x="281" y="1314"/>
                  <a:pt x="281" y="1319"/>
                  <a:pt x="278" y="1322"/>
                </a:cubicBezTo>
                <a:cubicBezTo>
                  <a:pt x="277" y="1324"/>
                  <a:pt x="274" y="1325"/>
                  <a:pt x="272" y="1325"/>
                </a:cubicBezTo>
                <a:close/>
                <a:moveTo>
                  <a:pt x="238" y="1295"/>
                </a:moveTo>
                <a:cubicBezTo>
                  <a:pt x="236" y="1295"/>
                  <a:pt x="234" y="1294"/>
                  <a:pt x="232" y="1293"/>
                </a:cubicBezTo>
                <a:cubicBezTo>
                  <a:pt x="226" y="1287"/>
                  <a:pt x="219" y="1280"/>
                  <a:pt x="213" y="1274"/>
                </a:cubicBezTo>
                <a:cubicBezTo>
                  <a:pt x="209" y="1270"/>
                  <a:pt x="205" y="1265"/>
                  <a:pt x="200" y="1260"/>
                </a:cubicBezTo>
                <a:cubicBezTo>
                  <a:pt x="200" y="1260"/>
                  <a:pt x="200" y="1260"/>
                  <a:pt x="200" y="1260"/>
                </a:cubicBezTo>
                <a:cubicBezTo>
                  <a:pt x="197" y="1257"/>
                  <a:pt x="197" y="1251"/>
                  <a:pt x="201" y="1248"/>
                </a:cubicBezTo>
                <a:cubicBezTo>
                  <a:pt x="204" y="1245"/>
                  <a:pt x="209" y="1245"/>
                  <a:pt x="213" y="1249"/>
                </a:cubicBezTo>
                <a:cubicBezTo>
                  <a:pt x="217" y="1254"/>
                  <a:pt x="221" y="1258"/>
                  <a:pt x="226" y="1262"/>
                </a:cubicBezTo>
                <a:cubicBezTo>
                  <a:pt x="232" y="1269"/>
                  <a:pt x="238" y="1275"/>
                  <a:pt x="244" y="1281"/>
                </a:cubicBezTo>
                <a:cubicBezTo>
                  <a:pt x="246" y="1282"/>
                  <a:pt x="247" y="1284"/>
                  <a:pt x="247" y="1287"/>
                </a:cubicBezTo>
                <a:cubicBezTo>
                  <a:pt x="247" y="1289"/>
                  <a:pt x="246" y="1291"/>
                  <a:pt x="244" y="1293"/>
                </a:cubicBezTo>
                <a:cubicBezTo>
                  <a:pt x="243" y="1294"/>
                  <a:pt x="240" y="1295"/>
                  <a:pt x="238" y="1295"/>
                </a:cubicBezTo>
                <a:close/>
                <a:moveTo>
                  <a:pt x="1294" y="1262"/>
                </a:moveTo>
                <a:cubicBezTo>
                  <a:pt x="1292" y="1262"/>
                  <a:pt x="1290" y="1261"/>
                  <a:pt x="1289" y="1259"/>
                </a:cubicBezTo>
                <a:cubicBezTo>
                  <a:pt x="1287" y="1258"/>
                  <a:pt x="1286" y="1256"/>
                  <a:pt x="1286" y="1253"/>
                </a:cubicBezTo>
                <a:cubicBezTo>
                  <a:pt x="1286" y="1251"/>
                  <a:pt x="1287" y="1249"/>
                  <a:pt x="1288" y="1247"/>
                </a:cubicBezTo>
                <a:cubicBezTo>
                  <a:pt x="1298" y="1237"/>
                  <a:pt x="1308" y="1225"/>
                  <a:pt x="1318" y="1214"/>
                </a:cubicBezTo>
                <a:cubicBezTo>
                  <a:pt x="1320" y="1210"/>
                  <a:pt x="1326" y="1210"/>
                  <a:pt x="1330" y="1212"/>
                </a:cubicBezTo>
                <a:cubicBezTo>
                  <a:pt x="1331" y="1214"/>
                  <a:pt x="1332" y="1216"/>
                  <a:pt x="1333" y="1218"/>
                </a:cubicBezTo>
                <a:cubicBezTo>
                  <a:pt x="1333" y="1220"/>
                  <a:pt x="1332" y="1223"/>
                  <a:pt x="1331" y="1224"/>
                </a:cubicBezTo>
                <a:cubicBezTo>
                  <a:pt x="1321" y="1236"/>
                  <a:pt x="1311" y="1248"/>
                  <a:pt x="1301" y="1259"/>
                </a:cubicBezTo>
                <a:cubicBezTo>
                  <a:pt x="1299" y="1261"/>
                  <a:pt x="1297" y="1262"/>
                  <a:pt x="1294" y="1262"/>
                </a:cubicBezTo>
                <a:close/>
                <a:moveTo>
                  <a:pt x="177" y="1229"/>
                </a:moveTo>
                <a:cubicBezTo>
                  <a:pt x="174" y="1229"/>
                  <a:pt x="172" y="1228"/>
                  <a:pt x="170" y="1226"/>
                </a:cubicBezTo>
                <a:cubicBezTo>
                  <a:pt x="122" y="1167"/>
                  <a:pt x="83" y="1103"/>
                  <a:pt x="55" y="1033"/>
                </a:cubicBezTo>
                <a:cubicBezTo>
                  <a:pt x="55" y="1032"/>
                  <a:pt x="54" y="1031"/>
                  <a:pt x="54" y="1030"/>
                </a:cubicBezTo>
                <a:cubicBezTo>
                  <a:pt x="52" y="1025"/>
                  <a:pt x="54" y="1021"/>
                  <a:pt x="58" y="1019"/>
                </a:cubicBezTo>
                <a:cubicBezTo>
                  <a:pt x="63" y="1017"/>
                  <a:pt x="68" y="1019"/>
                  <a:pt x="69" y="1023"/>
                </a:cubicBezTo>
                <a:cubicBezTo>
                  <a:pt x="70" y="1024"/>
                  <a:pt x="70" y="1025"/>
                  <a:pt x="70" y="1026"/>
                </a:cubicBezTo>
                <a:cubicBezTo>
                  <a:pt x="71" y="1027"/>
                  <a:pt x="71" y="1027"/>
                  <a:pt x="71" y="1027"/>
                </a:cubicBezTo>
                <a:cubicBezTo>
                  <a:pt x="98" y="1095"/>
                  <a:pt x="136" y="1158"/>
                  <a:pt x="183" y="1215"/>
                </a:cubicBezTo>
                <a:cubicBezTo>
                  <a:pt x="186" y="1219"/>
                  <a:pt x="186" y="1224"/>
                  <a:pt x="182" y="1227"/>
                </a:cubicBezTo>
                <a:cubicBezTo>
                  <a:pt x="180" y="1228"/>
                  <a:pt x="179" y="1229"/>
                  <a:pt x="177" y="1229"/>
                </a:cubicBezTo>
                <a:close/>
                <a:moveTo>
                  <a:pt x="1352" y="1192"/>
                </a:moveTo>
                <a:cubicBezTo>
                  <a:pt x="1350" y="1192"/>
                  <a:pt x="1348" y="1191"/>
                  <a:pt x="1347" y="1190"/>
                </a:cubicBezTo>
                <a:cubicBezTo>
                  <a:pt x="1343" y="1187"/>
                  <a:pt x="1342" y="1182"/>
                  <a:pt x="1345" y="1178"/>
                </a:cubicBezTo>
                <a:cubicBezTo>
                  <a:pt x="1345" y="1178"/>
                  <a:pt x="1345" y="1178"/>
                  <a:pt x="1345" y="1178"/>
                </a:cubicBezTo>
                <a:cubicBezTo>
                  <a:pt x="1345" y="1178"/>
                  <a:pt x="1345" y="1178"/>
                  <a:pt x="1345" y="1178"/>
                </a:cubicBezTo>
                <a:cubicBezTo>
                  <a:pt x="1348" y="1174"/>
                  <a:pt x="1353" y="1174"/>
                  <a:pt x="1357" y="1176"/>
                </a:cubicBezTo>
                <a:cubicBezTo>
                  <a:pt x="1360" y="1179"/>
                  <a:pt x="1361" y="1184"/>
                  <a:pt x="1359" y="1188"/>
                </a:cubicBezTo>
                <a:cubicBezTo>
                  <a:pt x="1357" y="1190"/>
                  <a:pt x="1354" y="1192"/>
                  <a:pt x="1352" y="1192"/>
                </a:cubicBezTo>
                <a:close/>
                <a:moveTo>
                  <a:pt x="1377" y="1154"/>
                </a:moveTo>
                <a:cubicBezTo>
                  <a:pt x="1375" y="1154"/>
                  <a:pt x="1374" y="1154"/>
                  <a:pt x="1373" y="1153"/>
                </a:cubicBezTo>
                <a:cubicBezTo>
                  <a:pt x="1369" y="1150"/>
                  <a:pt x="1367" y="1145"/>
                  <a:pt x="1370" y="1141"/>
                </a:cubicBezTo>
                <a:cubicBezTo>
                  <a:pt x="1387" y="1114"/>
                  <a:pt x="1402" y="1086"/>
                  <a:pt x="1416" y="1057"/>
                </a:cubicBezTo>
                <a:cubicBezTo>
                  <a:pt x="1433" y="1019"/>
                  <a:pt x="1448" y="978"/>
                  <a:pt x="1459" y="937"/>
                </a:cubicBezTo>
                <a:cubicBezTo>
                  <a:pt x="1460" y="932"/>
                  <a:pt x="1465" y="930"/>
                  <a:pt x="1469" y="931"/>
                </a:cubicBezTo>
                <a:cubicBezTo>
                  <a:pt x="1474" y="932"/>
                  <a:pt x="1476" y="937"/>
                  <a:pt x="1475" y="941"/>
                </a:cubicBezTo>
                <a:cubicBezTo>
                  <a:pt x="1464" y="983"/>
                  <a:pt x="1449" y="1025"/>
                  <a:pt x="1431" y="1064"/>
                </a:cubicBezTo>
                <a:cubicBezTo>
                  <a:pt x="1417" y="1094"/>
                  <a:pt x="1402" y="1123"/>
                  <a:pt x="1384" y="1150"/>
                </a:cubicBezTo>
                <a:cubicBezTo>
                  <a:pt x="1383" y="1153"/>
                  <a:pt x="1380" y="1154"/>
                  <a:pt x="1377" y="1154"/>
                </a:cubicBezTo>
                <a:close/>
                <a:moveTo>
                  <a:pt x="46" y="993"/>
                </a:moveTo>
                <a:cubicBezTo>
                  <a:pt x="42" y="993"/>
                  <a:pt x="39" y="990"/>
                  <a:pt x="38" y="987"/>
                </a:cubicBezTo>
                <a:cubicBezTo>
                  <a:pt x="37" y="985"/>
                  <a:pt x="37" y="982"/>
                  <a:pt x="38" y="980"/>
                </a:cubicBezTo>
                <a:cubicBezTo>
                  <a:pt x="39" y="978"/>
                  <a:pt x="41" y="977"/>
                  <a:pt x="43" y="976"/>
                </a:cubicBezTo>
                <a:cubicBezTo>
                  <a:pt x="48" y="975"/>
                  <a:pt x="52" y="977"/>
                  <a:pt x="54" y="981"/>
                </a:cubicBezTo>
                <a:cubicBezTo>
                  <a:pt x="54" y="981"/>
                  <a:pt x="54" y="981"/>
                  <a:pt x="54" y="981"/>
                </a:cubicBezTo>
                <a:cubicBezTo>
                  <a:pt x="54" y="981"/>
                  <a:pt x="54" y="981"/>
                  <a:pt x="54" y="981"/>
                </a:cubicBezTo>
                <a:cubicBezTo>
                  <a:pt x="55" y="986"/>
                  <a:pt x="53" y="991"/>
                  <a:pt x="49" y="992"/>
                </a:cubicBezTo>
                <a:cubicBezTo>
                  <a:pt x="48" y="992"/>
                  <a:pt x="47" y="993"/>
                  <a:pt x="46" y="993"/>
                </a:cubicBezTo>
                <a:close/>
                <a:moveTo>
                  <a:pt x="33" y="949"/>
                </a:moveTo>
                <a:cubicBezTo>
                  <a:pt x="29" y="949"/>
                  <a:pt x="26" y="947"/>
                  <a:pt x="25" y="943"/>
                </a:cubicBezTo>
                <a:cubicBezTo>
                  <a:pt x="21" y="928"/>
                  <a:pt x="17" y="913"/>
                  <a:pt x="14" y="898"/>
                </a:cubicBezTo>
                <a:cubicBezTo>
                  <a:pt x="14" y="896"/>
                  <a:pt x="14" y="894"/>
                  <a:pt x="16" y="892"/>
                </a:cubicBezTo>
                <a:cubicBezTo>
                  <a:pt x="17" y="890"/>
                  <a:pt x="19" y="889"/>
                  <a:pt x="21" y="888"/>
                </a:cubicBezTo>
                <a:cubicBezTo>
                  <a:pt x="26" y="887"/>
                  <a:pt x="30" y="891"/>
                  <a:pt x="31" y="895"/>
                </a:cubicBezTo>
                <a:cubicBezTo>
                  <a:pt x="34" y="910"/>
                  <a:pt x="37" y="924"/>
                  <a:pt x="41" y="939"/>
                </a:cubicBezTo>
                <a:cubicBezTo>
                  <a:pt x="42" y="943"/>
                  <a:pt x="40" y="948"/>
                  <a:pt x="35" y="949"/>
                </a:cubicBezTo>
                <a:cubicBezTo>
                  <a:pt x="34" y="949"/>
                  <a:pt x="34" y="949"/>
                  <a:pt x="33" y="949"/>
                </a:cubicBezTo>
                <a:close/>
                <a:moveTo>
                  <a:pt x="1477" y="903"/>
                </a:moveTo>
                <a:cubicBezTo>
                  <a:pt x="1477" y="903"/>
                  <a:pt x="1476" y="903"/>
                  <a:pt x="1476" y="903"/>
                </a:cubicBezTo>
                <a:cubicBezTo>
                  <a:pt x="1473" y="903"/>
                  <a:pt x="1471" y="901"/>
                  <a:pt x="1470" y="900"/>
                </a:cubicBezTo>
                <a:cubicBezTo>
                  <a:pt x="1469" y="898"/>
                  <a:pt x="1468" y="895"/>
                  <a:pt x="1469" y="893"/>
                </a:cubicBezTo>
                <a:cubicBezTo>
                  <a:pt x="1472" y="879"/>
                  <a:pt x="1474" y="864"/>
                  <a:pt x="1476" y="849"/>
                </a:cubicBezTo>
                <a:cubicBezTo>
                  <a:pt x="1477" y="845"/>
                  <a:pt x="1481" y="841"/>
                  <a:pt x="1486" y="842"/>
                </a:cubicBezTo>
                <a:cubicBezTo>
                  <a:pt x="1488" y="842"/>
                  <a:pt x="1490" y="843"/>
                  <a:pt x="1491" y="845"/>
                </a:cubicBezTo>
                <a:cubicBezTo>
                  <a:pt x="1493" y="847"/>
                  <a:pt x="1493" y="849"/>
                  <a:pt x="1493" y="851"/>
                </a:cubicBezTo>
                <a:cubicBezTo>
                  <a:pt x="1491" y="866"/>
                  <a:pt x="1488" y="882"/>
                  <a:pt x="1486" y="897"/>
                </a:cubicBezTo>
                <a:cubicBezTo>
                  <a:pt x="1485" y="897"/>
                  <a:pt x="1485" y="897"/>
                  <a:pt x="1485" y="897"/>
                </a:cubicBezTo>
                <a:cubicBezTo>
                  <a:pt x="1485" y="901"/>
                  <a:pt x="1481" y="903"/>
                  <a:pt x="1477" y="903"/>
                </a:cubicBezTo>
                <a:close/>
                <a:moveTo>
                  <a:pt x="15" y="861"/>
                </a:moveTo>
                <a:cubicBezTo>
                  <a:pt x="11" y="861"/>
                  <a:pt x="7" y="857"/>
                  <a:pt x="7" y="853"/>
                </a:cubicBezTo>
                <a:cubicBezTo>
                  <a:pt x="2" y="819"/>
                  <a:pt x="0" y="784"/>
                  <a:pt x="0" y="750"/>
                </a:cubicBezTo>
                <a:cubicBezTo>
                  <a:pt x="0" y="708"/>
                  <a:pt x="3" y="666"/>
                  <a:pt x="10" y="625"/>
                </a:cubicBezTo>
                <a:cubicBezTo>
                  <a:pt x="11" y="621"/>
                  <a:pt x="15" y="618"/>
                  <a:pt x="20" y="618"/>
                </a:cubicBezTo>
                <a:cubicBezTo>
                  <a:pt x="24" y="619"/>
                  <a:pt x="28" y="624"/>
                  <a:pt x="27" y="628"/>
                </a:cubicBezTo>
                <a:cubicBezTo>
                  <a:pt x="20" y="668"/>
                  <a:pt x="17" y="709"/>
                  <a:pt x="17" y="750"/>
                </a:cubicBezTo>
                <a:cubicBezTo>
                  <a:pt x="17" y="784"/>
                  <a:pt x="19" y="818"/>
                  <a:pt x="24" y="851"/>
                </a:cubicBezTo>
                <a:cubicBezTo>
                  <a:pt x="24" y="856"/>
                  <a:pt x="21" y="860"/>
                  <a:pt x="16" y="861"/>
                </a:cubicBezTo>
                <a:cubicBezTo>
                  <a:pt x="16" y="861"/>
                  <a:pt x="16" y="861"/>
                  <a:pt x="15" y="861"/>
                </a:cubicBezTo>
                <a:close/>
                <a:moveTo>
                  <a:pt x="1489" y="814"/>
                </a:moveTo>
                <a:cubicBezTo>
                  <a:pt x="1489" y="814"/>
                  <a:pt x="1489" y="814"/>
                  <a:pt x="1489" y="814"/>
                </a:cubicBezTo>
                <a:cubicBezTo>
                  <a:pt x="1486" y="814"/>
                  <a:pt x="1484" y="813"/>
                  <a:pt x="1483" y="811"/>
                </a:cubicBezTo>
                <a:cubicBezTo>
                  <a:pt x="1481" y="809"/>
                  <a:pt x="1481" y="807"/>
                  <a:pt x="1481" y="805"/>
                </a:cubicBezTo>
                <a:cubicBezTo>
                  <a:pt x="1481" y="800"/>
                  <a:pt x="1485" y="796"/>
                  <a:pt x="1490" y="797"/>
                </a:cubicBezTo>
                <a:cubicBezTo>
                  <a:pt x="1495" y="797"/>
                  <a:pt x="1498" y="801"/>
                  <a:pt x="1498" y="806"/>
                </a:cubicBezTo>
                <a:cubicBezTo>
                  <a:pt x="1497" y="810"/>
                  <a:pt x="1494" y="814"/>
                  <a:pt x="1489" y="814"/>
                </a:cubicBezTo>
                <a:close/>
                <a:moveTo>
                  <a:pt x="1491" y="725"/>
                </a:moveTo>
                <a:cubicBezTo>
                  <a:pt x="1486" y="725"/>
                  <a:pt x="1482" y="721"/>
                  <a:pt x="1482" y="716"/>
                </a:cubicBezTo>
                <a:cubicBezTo>
                  <a:pt x="1481" y="702"/>
                  <a:pt x="1480" y="687"/>
                  <a:pt x="1479" y="672"/>
                </a:cubicBezTo>
                <a:cubicBezTo>
                  <a:pt x="1479" y="670"/>
                  <a:pt x="1479" y="667"/>
                  <a:pt x="1481" y="666"/>
                </a:cubicBezTo>
                <a:cubicBezTo>
                  <a:pt x="1482" y="664"/>
                  <a:pt x="1484" y="663"/>
                  <a:pt x="1486" y="663"/>
                </a:cubicBezTo>
                <a:cubicBezTo>
                  <a:pt x="1491" y="662"/>
                  <a:pt x="1495" y="665"/>
                  <a:pt x="1496" y="670"/>
                </a:cubicBezTo>
                <a:cubicBezTo>
                  <a:pt x="1497" y="685"/>
                  <a:pt x="1498" y="700"/>
                  <a:pt x="1499" y="716"/>
                </a:cubicBezTo>
                <a:cubicBezTo>
                  <a:pt x="1499" y="720"/>
                  <a:pt x="1496" y="724"/>
                  <a:pt x="1491" y="725"/>
                </a:cubicBezTo>
                <a:cubicBezTo>
                  <a:pt x="1491" y="725"/>
                  <a:pt x="1491" y="725"/>
                  <a:pt x="1491" y="725"/>
                </a:cubicBezTo>
                <a:close/>
                <a:moveTo>
                  <a:pt x="1481" y="635"/>
                </a:moveTo>
                <a:cubicBezTo>
                  <a:pt x="1477" y="635"/>
                  <a:pt x="1473" y="632"/>
                  <a:pt x="1473" y="628"/>
                </a:cubicBezTo>
                <a:cubicBezTo>
                  <a:pt x="1472" y="625"/>
                  <a:pt x="1473" y="623"/>
                  <a:pt x="1474" y="621"/>
                </a:cubicBezTo>
                <a:cubicBezTo>
                  <a:pt x="1475" y="619"/>
                  <a:pt x="1477" y="618"/>
                  <a:pt x="1480" y="618"/>
                </a:cubicBezTo>
                <a:cubicBezTo>
                  <a:pt x="1484" y="617"/>
                  <a:pt x="1489" y="620"/>
                  <a:pt x="1489" y="625"/>
                </a:cubicBezTo>
                <a:cubicBezTo>
                  <a:pt x="1490" y="627"/>
                  <a:pt x="1489" y="629"/>
                  <a:pt x="1488" y="631"/>
                </a:cubicBezTo>
                <a:cubicBezTo>
                  <a:pt x="1487" y="633"/>
                  <a:pt x="1485" y="634"/>
                  <a:pt x="1482" y="635"/>
                </a:cubicBezTo>
                <a:cubicBezTo>
                  <a:pt x="1482" y="635"/>
                  <a:pt x="1482" y="635"/>
                  <a:pt x="1481" y="635"/>
                </a:cubicBezTo>
                <a:close/>
                <a:moveTo>
                  <a:pt x="27" y="591"/>
                </a:moveTo>
                <a:cubicBezTo>
                  <a:pt x="27" y="591"/>
                  <a:pt x="27" y="591"/>
                  <a:pt x="27" y="591"/>
                </a:cubicBezTo>
                <a:cubicBezTo>
                  <a:pt x="27" y="591"/>
                  <a:pt x="27" y="591"/>
                  <a:pt x="27" y="591"/>
                </a:cubicBezTo>
                <a:cubicBezTo>
                  <a:pt x="27" y="591"/>
                  <a:pt x="26" y="591"/>
                  <a:pt x="25" y="591"/>
                </a:cubicBezTo>
                <a:cubicBezTo>
                  <a:pt x="21" y="590"/>
                  <a:pt x="18" y="585"/>
                  <a:pt x="19" y="580"/>
                </a:cubicBezTo>
                <a:cubicBezTo>
                  <a:pt x="20" y="576"/>
                  <a:pt x="25" y="573"/>
                  <a:pt x="29" y="574"/>
                </a:cubicBezTo>
                <a:cubicBezTo>
                  <a:pt x="34" y="575"/>
                  <a:pt x="37" y="580"/>
                  <a:pt x="35" y="584"/>
                </a:cubicBezTo>
                <a:cubicBezTo>
                  <a:pt x="35" y="588"/>
                  <a:pt x="31" y="591"/>
                  <a:pt x="27" y="591"/>
                </a:cubicBezTo>
                <a:close/>
                <a:moveTo>
                  <a:pt x="1472" y="590"/>
                </a:moveTo>
                <a:cubicBezTo>
                  <a:pt x="1468" y="590"/>
                  <a:pt x="1465" y="588"/>
                  <a:pt x="1464" y="584"/>
                </a:cubicBezTo>
                <a:cubicBezTo>
                  <a:pt x="1453" y="535"/>
                  <a:pt x="1436" y="488"/>
                  <a:pt x="1416" y="443"/>
                </a:cubicBezTo>
                <a:cubicBezTo>
                  <a:pt x="1405" y="420"/>
                  <a:pt x="1394" y="398"/>
                  <a:pt x="1381" y="377"/>
                </a:cubicBezTo>
                <a:cubicBezTo>
                  <a:pt x="1379" y="373"/>
                  <a:pt x="1380" y="368"/>
                  <a:pt x="1384" y="365"/>
                </a:cubicBezTo>
                <a:cubicBezTo>
                  <a:pt x="1388" y="363"/>
                  <a:pt x="1393" y="364"/>
                  <a:pt x="1396" y="368"/>
                </a:cubicBezTo>
                <a:cubicBezTo>
                  <a:pt x="1408" y="390"/>
                  <a:pt x="1420" y="413"/>
                  <a:pt x="1431" y="436"/>
                </a:cubicBezTo>
                <a:cubicBezTo>
                  <a:pt x="1452" y="481"/>
                  <a:pt x="1469" y="530"/>
                  <a:pt x="1480" y="579"/>
                </a:cubicBezTo>
                <a:cubicBezTo>
                  <a:pt x="1480" y="580"/>
                  <a:pt x="1480" y="580"/>
                  <a:pt x="1480" y="580"/>
                </a:cubicBezTo>
                <a:cubicBezTo>
                  <a:pt x="1481" y="584"/>
                  <a:pt x="1479" y="589"/>
                  <a:pt x="1474" y="590"/>
                </a:cubicBezTo>
                <a:cubicBezTo>
                  <a:pt x="1473" y="590"/>
                  <a:pt x="1473" y="590"/>
                  <a:pt x="1472" y="590"/>
                </a:cubicBezTo>
                <a:close/>
                <a:moveTo>
                  <a:pt x="39" y="547"/>
                </a:moveTo>
                <a:cubicBezTo>
                  <a:pt x="38" y="547"/>
                  <a:pt x="37" y="547"/>
                  <a:pt x="36" y="547"/>
                </a:cubicBezTo>
                <a:cubicBezTo>
                  <a:pt x="34" y="546"/>
                  <a:pt x="32" y="545"/>
                  <a:pt x="31" y="543"/>
                </a:cubicBezTo>
                <a:cubicBezTo>
                  <a:pt x="30" y="541"/>
                  <a:pt x="30" y="538"/>
                  <a:pt x="31" y="536"/>
                </a:cubicBezTo>
                <a:cubicBezTo>
                  <a:pt x="35" y="522"/>
                  <a:pt x="40" y="507"/>
                  <a:pt x="45" y="493"/>
                </a:cubicBezTo>
                <a:cubicBezTo>
                  <a:pt x="47" y="488"/>
                  <a:pt x="52" y="486"/>
                  <a:pt x="56" y="488"/>
                </a:cubicBezTo>
                <a:cubicBezTo>
                  <a:pt x="60" y="489"/>
                  <a:pt x="63" y="494"/>
                  <a:pt x="61" y="499"/>
                </a:cubicBezTo>
                <a:cubicBezTo>
                  <a:pt x="56" y="513"/>
                  <a:pt x="51" y="527"/>
                  <a:pt x="47" y="541"/>
                </a:cubicBezTo>
                <a:cubicBezTo>
                  <a:pt x="46" y="545"/>
                  <a:pt x="42" y="547"/>
                  <a:pt x="39" y="547"/>
                </a:cubicBezTo>
                <a:close/>
                <a:moveTo>
                  <a:pt x="70" y="462"/>
                </a:moveTo>
                <a:cubicBezTo>
                  <a:pt x="69" y="462"/>
                  <a:pt x="67" y="462"/>
                  <a:pt x="66" y="461"/>
                </a:cubicBezTo>
                <a:cubicBezTo>
                  <a:pt x="64" y="461"/>
                  <a:pt x="63" y="459"/>
                  <a:pt x="62" y="457"/>
                </a:cubicBezTo>
                <a:cubicBezTo>
                  <a:pt x="61" y="455"/>
                  <a:pt x="61" y="452"/>
                  <a:pt x="62" y="450"/>
                </a:cubicBezTo>
                <a:cubicBezTo>
                  <a:pt x="93" y="380"/>
                  <a:pt x="134" y="316"/>
                  <a:pt x="184" y="258"/>
                </a:cubicBezTo>
                <a:cubicBezTo>
                  <a:pt x="184" y="258"/>
                  <a:pt x="184" y="258"/>
                  <a:pt x="184" y="258"/>
                </a:cubicBezTo>
                <a:cubicBezTo>
                  <a:pt x="187" y="254"/>
                  <a:pt x="193" y="254"/>
                  <a:pt x="196" y="257"/>
                </a:cubicBezTo>
                <a:cubicBezTo>
                  <a:pt x="199" y="260"/>
                  <a:pt x="200" y="265"/>
                  <a:pt x="197" y="269"/>
                </a:cubicBezTo>
                <a:cubicBezTo>
                  <a:pt x="147" y="325"/>
                  <a:pt x="107" y="389"/>
                  <a:pt x="78" y="457"/>
                </a:cubicBezTo>
                <a:cubicBezTo>
                  <a:pt x="76" y="460"/>
                  <a:pt x="73" y="462"/>
                  <a:pt x="70" y="462"/>
                </a:cubicBezTo>
                <a:close/>
                <a:moveTo>
                  <a:pt x="1364" y="343"/>
                </a:moveTo>
                <a:cubicBezTo>
                  <a:pt x="1364" y="343"/>
                  <a:pt x="1364" y="343"/>
                  <a:pt x="1364" y="343"/>
                </a:cubicBezTo>
                <a:cubicBezTo>
                  <a:pt x="1361" y="343"/>
                  <a:pt x="1359" y="341"/>
                  <a:pt x="1357" y="339"/>
                </a:cubicBezTo>
                <a:cubicBezTo>
                  <a:pt x="1349" y="327"/>
                  <a:pt x="1340" y="315"/>
                  <a:pt x="1331" y="303"/>
                </a:cubicBezTo>
                <a:cubicBezTo>
                  <a:pt x="1328" y="299"/>
                  <a:pt x="1329" y="294"/>
                  <a:pt x="1332" y="291"/>
                </a:cubicBezTo>
                <a:cubicBezTo>
                  <a:pt x="1336" y="288"/>
                  <a:pt x="1341" y="289"/>
                  <a:pt x="1344" y="293"/>
                </a:cubicBezTo>
                <a:cubicBezTo>
                  <a:pt x="1353" y="304"/>
                  <a:pt x="1362" y="317"/>
                  <a:pt x="1371" y="330"/>
                </a:cubicBezTo>
                <a:cubicBezTo>
                  <a:pt x="1371" y="330"/>
                  <a:pt x="1371" y="330"/>
                  <a:pt x="1371" y="330"/>
                </a:cubicBezTo>
                <a:cubicBezTo>
                  <a:pt x="1372" y="332"/>
                  <a:pt x="1373" y="334"/>
                  <a:pt x="1372" y="336"/>
                </a:cubicBezTo>
                <a:cubicBezTo>
                  <a:pt x="1372" y="338"/>
                  <a:pt x="1371" y="340"/>
                  <a:pt x="1369" y="341"/>
                </a:cubicBezTo>
                <a:cubicBezTo>
                  <a:pt x="1367" y="342"/>
                  <a:pt x="1366" y="343"/>
                  <a:pt x="1364" y="343"/>
                </a:cubicBezTo>
                <a:close/>
                <a:moveTo>
                  <a:pt x="1309" y="271"/>
                </a:moveTo>
                <a:cubicBezTo>
                  <a:pt x="1306" y="271"/>
                  <a:pt x="1304" y="270"/>
                  <a:pt x="1302" y="268"/>
                </a:cubicBezTo>
                <a:cubicBezTo>
                  <a:pt x="1301" y="267"/>
                  <a:pt x="1300" y="264"/>
                  <a:pt x="1300" y="262"/>
                </a:cubicBezTo>
                <a:cubicBezTo>
                  <a:pt x="1300" y="260"/>
                  <a:pt x="1301" y="258"/>
                  <a:pt x="1303" y="256"/>
                </a:cubicBezTo>
                <a:cubicBezTo>
                  <a:pt x="1307" y="253"/>
                  <a:pt x="1312" y="254"/>
                  <a:pt x="1315" y="257"/>
                </a:cubicBezTo>
                <a:cubicBezTo>
                  <a:pt x="1315" y="257"/>
                  <a:pt x="1315" y="257"/>
                  <a:pt x="1315" y="257"/>
                </a:cubicBezTo>
                <a:cubicBezTo>
                  <a:pt x="1318" y="261"/>
                  <a:pt x="1318" y="266"/>
                  <a:pt x="1314" y="269"/>
                </a:cubicBezTo>
                <a:cubicBezTo>
                  <a:pt x="1313" y="270"/>
                  <a:pt x="1311" y="271"/>
                  <a:pt x="1309" y="271"/>
                </a:cubicBezTo>
                <a:close/>
                <a:moveTo>
                  <a:pt x="221" y="238"/>
                </a:moveTo>
                <a:cubicBezTo>
                  <a:pt x="219" y="238"/>
                  <a:pt x="217" y="238"/>
                  <a:pt x="215" y="236"/>
                </a:cubicBezTo>
                <a:cubicBezTo>
                  <a:pt x="212" y="233"/>
                  <a:pt x="212" y="227"/>
                  <a:pt x="215" y="224"/>
                </a:cubicBezTo>
                <a:cubicBezTo>
                  <a:pt x="218" y="221"/>
                  <a:pt x="224" y="221"/>
                  <a:pt x="227" y="224"/>
                </a:cubicBezTo>
                <a:cubicBezTo>
                  <a:pt x="230" y="227"/>
                  <a:pt x="230" y="233"/>
                  <a:pt x="227" y="236"/>
                </a:cubicBezTo>
                <a:cubicBezTo>
                  <a:pt x="226" y="238"/>
                  <a:pt x="223" y="238"/>
                  <a:pt x="221" y="238"/>
                </a:cubicBezTo>
                <a:close/>
                <a:moveTo>
                  <a:pt x="1278" y="238"/>
                </a:moveTo>
                <a:cubicBezTo>
                  <a:pt x="1276" y="238"/>
                  <a:pt x="1274" y="237"/>
                  <a:pt x="1272" y="236"/>
                </a:cubicBezTo>
                <a:cubicBezTo>
                  <a:pt x="1265" y="228"/>
                  <a:pt x="1257" y="221"/>
                  <a:pt x="1250" y="214"/>
                </a:cubicBezTo>
                <a:cubicBezTo>
                  <a:pt x="1203" y="170"/>
                  <a:pt x="1150" y="133"/>
                  <a:pt x="1093" y="102"/>
                </a:cubicBezTo>
                <a:cubicBezTo>
                  <a:pt x="1091" y="101"/>
                  <a:pt x="1090" y="99"/>
                  <a:pt x="1089" y="97"/>
                </a:cubicBezTo>
                <a:cubicBezTo>
                  <a:pt x="1089" y="95"/>
                  <a:pt x="1089" y="93"/>
                  <a:pt x="1090" y="91"/>
                </a:cubicBezTo>
                <a:cubicBezTo>
                  <a:pt x="1092" y="87"/>
                  <a:pt x="1097" y="85"/>
                  <a:pt x="1101" y="87"/>
                </a:cubicBezTo>
                <a:cubicBezTo>
                  <a:pt x="1160" y="118"/>
                  <a:pt x="1214" y="157"/>
                  <a:pt x="1262" y="202"/>
                </a:cubicBezTo>
                <a:cubicBezTo>
                  <a:pt x="1269" y="209"/>
                  <a:pt x="1277" y="216"/>
                  <a:pt x="1284" y="224"/>
                </a:cubicBezTo>
                <a:cubicBezTo>
                  <a:pt x="1287" y="227"/>
                  <a:pt x="1287" y="232"/>
                  <a:pt x="1284" y="236"/>
                </a:cubicBezTo>
                <a:cubicBezTo>
                  <a:pt x="1282" y="237"/>
                  <a:pt x="1280" y="238"/>
                  <a:pt x="1278" y="238"/>
                </a:cubicBezTo>
                <a:close/>
                <a:moveTo>
                  <a:pt x="254" y="207"/>
                </a:moveTo>
                <a:cubicBezTo>
                  <a:pt x="251" y="207"/>
                  <a:pt x="249" y="206"/>
                  <a:pt x="247" y="204"/>
                </a:cubicBezTo>
                <a:cubicBezTo>
                  <a:pt x="246" y="203"/>
                  <a:pt x="245" y="201"/>
                  <a:pt x="245" y="198"/>
                </a:cubicBezTo>
                <a:cubicBezTo>
                  <a:pt x="245" y="196"/>
                  <a:pt x="246" y="194"/>
                  <a:pt x="248" y="192"/>
                </a:cubicBezTo>
                <a:cubicBezTo>
                  <a:pt x="259" y="182"/>
                  <a:pt x="271" y="172"/>
                  <a:pt x="283" y="163"/>
                </a:cubicBezTo>
                <a:cubicBezTo>
                  <a:pt x="287" y="160"/>
                  <a:pt x="292" y="161"/>
                  <a:pt x="295" y="164"/>
                </a:cubicBezTo>
                <a:cubicBezTo>
                  <a:pt x="298" y="168"/>
                  <a:pt x="297" y="173"/>
                  <a:pt x="294" y="176"/>
                </a:cubicBezTo>
                <a:cubicBezTo>
                  <a:pt x="282" y="185"/>
                  <a:pt x="270" y="195"/>
                  <a:pt x="259" y="205"/>
                </a:cubicBezTo>
                <a:cubicBezTo>
                  <a:pt x="258" y="206"/>
                  <a:pt x="256" y="207"/>
                  <a:pt x="254" y="207"/>
                </a:cubicBezTo>
                <a:close/>
                <a:moveTo>
                  <a:pt x="325" y="151"/>
                </a:moveTo>
                <a:cubicBezTo>
                  <a:pt x="322" y="151"/>
                  <a:pt x="319" y="150"/>
                  <a:pt x="318" y="147"/>
                </a:cubicBezTo>
                <a:cubicBezTo>
                  <a:pt x="316" y="145"/>
                  <a:pt x="316" y="143"/>
                  <a:pt x="316" y="141"/>
                </a:cubicBezTo>
                <a:cubicBezTo>
                  <a:pt x="317" y="139"/>
                  <a:pt x="318" y="137"/>
                  <a:pt x="320" y="135"/>
                </a:cubicBezTo>
                <a:cubicBezTo>
                  <a:pt x="361" y="106"/>
                  <a:pt x="405" y="82"/>
                  <a:pt x="451" y="62"/>
                </a:cubicBezTo>
                <a:cubicBezTo>
                  <a:pt x="475" y="52"/>
                  <a:pt x="499" y="42"/>
                  <a:pt x="524" y="34"/>
                </a:cubicBezTo>
                <a:cubicBezTo>
                  <a:pt x="524" y="34"/>
                  <a:pt x="524" y="34"/>
                  <a:pt x="524" y="34"/>
                </a:cubicBezTo>
                <a:cubicBezTo>
                  <a:pt x="524" y="34"/>
                  <a:pt x="524" y="34"/>
                  <a:pt x="524" y="34"/>
                </a:cubicBezTo>
                <a:cubicBezTo>
                  <a:pt x="529" y="33"/>
                  <a:pt x="533" y="36"/>
                  <a:pt x="535" y="40"/>
                </a:cubicBezTo>
                <a:cubicBezTo>
                  <a:pt x="536" y="44"/>
                  <a:pt x="534" y="49"/>
                  <a:pt x="529" y="51"/>
                </a:cubicBezTo>
                <a:cubicBezTo>
                  <a:pt x="505" y="58"/>
                  <a:pt x="481" y="67"/>
                  <a:pt x="458" y="77"/>
                </a:cubicBezTo>
                <a:cubicBezTo>
                  <a:pt x="413" y="97"/>
                  <a:pt x="370" y="121"/>
                  <a:pt x="329" y="149"/>
                </a:cubicBezTo>
                <a:cubicBezTo>
                  <a:pt x="328" y="150"/>
                  <a:pt x="326" y="151"/>
                  <a:pt x="325" y="151"/>
                </a:cubicBezTo>
                <a:close/>
                <a:moveTo>
                  <a:pt x="1057" y="83"/>
                </a:moveTo>
                <a:cubicBezTo>
                  <a:pt x="1056" y="83"/>
                  <a:pt x="1054" y="83"/>
                  <a:pt x="1053" y="82"/>
                </a:cubicBezTo>
                <a:cubicBezTo>
                  <a:pt x="1040" y="76"/>
                  <a:pt x="1026" y="70"/>
                  <a:pt x="1012" y="65"/>
                </a:cubicBezTo>
                <a:cubicBezTo>
                  <a:pt x="1008" y="64"/>
                  <a:pt x="1005" y="59"/>
                  <a:pt x="1007" y="54"/>
                </a:cubicBezTo>
                <a:cubicBezTo>
                  <a:pt x="1009" y="50"/>
                  <a:pt x="1014" y="48"/>
                  <a:pt x="1018" y="49"/>
                </a:cubicBezTo>
                <a:cubicBezTo>
                  <a:pt x="1032" y="55"/>
                  <a:pt x="1046" y="61"/>
                  <a:pt x="1060" y="67"/>
                </a:cubicBezTo>
                <a:cubicBezTo>
                  <a:pt x="1065" y="69"/>
                  <a:pt x="1066" y="74"/>
                  <a:pt x="1064" y="78"/>
                </a:cubicBezTo>
                <a:cubicBezTo>
                  <a:pt x="1063" y="81"/>
                  <a:pt x="1060" y="83"/>
                  <a:pt x="1057" y="83"/>
                </a:cubicBezTo>
                <a:close/>
                <a:moveTo>
                  <a:pt x="972" y="51"/>
                </a:moveTo>
                <a:cubicBezTo>
                  <a:pt x="971" y="51"/>
                  <a:pt x="971" y="51"/>
                  <a:pt x="970" y="50"/>
                </a:cubicBezTo>
                <a:cubicBezTo>
                  <a:pt x="968" y="50"/>
                  <a:pt x="966" y="48"/>
                  <a:pt x="965" y="46"/>
                </a:cubicBezTo>
                <a:cubicBezTo>
                  <a:pt x="964" y="44"/>
                  <a:pt x="964" y="42"/>
                  <a:pt x="964" y="40"/>
                </a:cubicBezTo>
                <a:cubicBezTo>
                  <a:pt x="966" y="35"/>
                  <a:pt x="970" y="33"/>
                  <a:pt x="975" y="34"/>
                </a:cubicBezTo>
                <a:cubicBezTo>
                  <a:pt x="979" y="36"/>
                  <a:pt x="982" y="40"/>
                  <a:pt x="980" y="45"/>
                </a:cubicBezTo>
                <a:cubicBezTo>
                  <a:pt x="979" y="48"/>
                  <a:pt x="976" y="51"/>
                  <a:pt x="972" y="51"/>
                </a:cubicBezTo>
                <a:close/>
                <a:moveTo>
                  <a:pt x="570" y="39"/>
                </a:moveTo>
                <a:cubicBezTo>
                  <a:pt x="570" y="39"/>
                  <a:pt x="570" y="39"/>
                  <a:pt x="570" y="39"/>
                </a:cubicBezTo>
                <a:cubicBezTo>
                  <a:pt x="566" y="39"/>
                  <a:pt x="563" y="36"/>
                  <a:pt x="562" y="32"/>
                </a:cubicBezTo>
                <a:cubicBezTo>
                  <a:pt x="561" y="28"/>
                  <a:pt x="564" y="23"/>
                  <a:pt x="568" y="22"/>
                </a:cubicBezTo>
                <a:cubicBezTo>
                  <a:pt x="573" y="21"/>
                  <a:pt x="577" y="24"/>
                  <a:pt x="578" y="28"/>
                </a:cubicBezTo>
                <a:cubicBezTo>
                  <a:pt x="579" y="31"/>
                  <a:pt x="579" y="33"/>
                  <a:pt x="577" y="35"/>
                </a:cubicBezTo>
                <a:cubicBezTo>
                  <a:pt x="577" y="36"/>
                  <a:pt x="575" y="37"/>
                  <a:pt x="573" y="38"/>
                </a:cubicBezTo>
                <a:cubicBezTo>
                  <a:pt x="574" y="38"/>
                  <a:pt x="574" y="38"/>
                  <a:pt x="574" y="38"/>
                </a:cubicBezTo>
                <a:cubicBezTo>
                  <a:pt x="572" y="39"/>
                  <a:pt x="572" y="39"/>
                  <a:pt x="572" y="39"/>
                </a:cubicBezTo>
                <a:cubicBezTo>
                  <a:pt x="572" y="39"/>
                  <a:pt x="571" y="39"/>
                  <a:pt x="570" y="39"/>
                </a:cubicBezTo>
                <a:close/>
                <a:moveTo>
                  <a:pt x="929" y="39"/>
                </a:moveTo>
                <a:cubicBezTo>
                  <a:pt x="928" y="39"/>
                  <a:pt x="927" y="39"/>
                  <a:pt x="927" y="38"/>
                </a:cubicBezTo>
                <a:cubicBezTo>
                  <a:pt x="869" y="24"/>
                  <a:pt x="810" y="17"/>
                  <a:pt x="750" y="17"/>
                </a:cubicBezTo>
                <a:cubicBezTo>
                  <a:pt x="744" y="17"/>
                  <a:pt x="738" y="17"/>
                  <a:pt x="733" y="17"/>
                </a:cubicBezTo>
                <a:cubicBezTo>
                  <a:pt x="724" y="17"/>
                  <a:pt x="714" y="18"/>
                  <a:pt x="705" y="18"/>
                </a:cubicBezTo>
                <a:cubicBezTo>
                  <a:pt x="700" y="19"/>
                  <a:pt x="696" y="15"/>
                  <a:pt x="696" y="10"/>
                </a:cubicBezTo>
                <a:cubicBezTo>
                  <a:pt x="695" y="6"/>
                  <a:pt x="699" y="2"/>
                  <a:pt x="704" y="1"/>
                </a:cubicBezTo>
                <a:cubicBezTo>
                  <a:pt x="713" y="1"/>
                  <a:pt x="723" y="0"/>
                  <a:pt x="733" y="0"/>
                </a:cubicBezTo>
                <a:cubicBezTo>
                  <a:pt x="738" y="0"/>
                  <a:pt x="744" y="0"/>
                  <a:pt x="750" y="0"/>
                </a:cubicBezTo>
                <a:cubicBezTo>
                  <a:pt x="811" y="0"/>
                  <a:pt x="872" y="7"/>
                  <a:pt x="931" y="22"/>
                </a:cubicBezTo>
                <a:cubicBezTo>
                  <a:pt x="933" y="23"/>
                  <a:pt x="935" y="24"/>
                  <a:pt x="936" y="26"/>
                </a:cubicBezTo>
                <a:cubicBezTo>
                  <a:pt x="937" y="28"/>
                  <a:pt x="938" y="30"/>
                  <a:pt x="937" y="32"/>
                </a:cubicBezTo>
                <a:cubicBezTo>
                  <a:pt x="936" y="36"/>
                  <a:pt x="933" y="39"/>
                  <a:pt x="929" y="39"/>
                </a:cubicBezTo>
                <a:close/>
                <a:moveTo>
                  <a:pt x="614" y="29"/>
                </a:moveTo>
                <a:cubicBezTo>
                  <a:pt x="610" y="29"/>
                  <a:pt x="607" y="26"/>
                  <a:pt x="606" y="22"/>
                </a:cubicBezTo>
                <a:cubicBezTo>
                  <a:pt x="605" y="18"/>
                  <a:pt x="608" y="13"/>
                  <a:pt x="613" y="12"/>
                </a:cubicBezTo>
                <a:cubicBezTo>
                  <a:pt x="628" y="10"/>
                  <a:pt x="643" y="7"/>
                  <a:pt x="658" y="6"/>
                </a:cubicBezTo>
                <a:cubicBezTo>
                  <a:pt x="658" y="6"/>
                  <a:pt x="658" y="6"/>
                  <a:pt x="658" y="6"/>
                </a:cubicBezTo>
                <a:cubicBezTo>
                  <a:pt x="663" y="5"/>
                  <a:pt x="667" y="8"/>
                  <a:pt x="668" y="13"/>
                </a:cubicBezTo>
                <a:cubicBezTo>
                  <a:pt x="668" y="18"/>
                  <a:pt x="665" y="22"/>
                  <a:pt x="660" y="22"/>
                </a:cubicBezTo>
                <a:cubicBezTo>
                  <a:pt x="645" y="24"/>
                  <a:pt x="631" y="26"/>
                  <a:pt x="616" y="29"/>
                </a:cubicBezTo>
                <a:cubicBezTo>
                  <a:pt x="615" y="29"/>
                  <a:pt x="615" y="29"/>
                  <a:pt x="614" y="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228554"/>
            <a:endParaRPr lang="en-US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2C0F7DD1-E84F-4A7A-B5D1-FF74EF23C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1409878" cy="1311128"/>
          </a:xfrm>
        </p:spPr>
        <p:txBody>
          <a:bodyPr/>
          <a:lstStyle/>
          <a:p>
            <a:r>
              <a:rPr lang="ru-RU" dirty="0">
                <a:latin typeface="Oswald Medium" panose="020B0604020202020204" charset="-52"/>
              </a:rPr>
              <a:t>Основание </a:t>
            </a:r>
            <a:br>
              <a:rPr lang="ru-RU" dirty="0">
                <a:latin typeface="Oswald Medium" panose="020B0604020202020204" charset="-52"/>
              </a:rPr>
            </a:br>
            <a:r>
              <a:rPr lang="ru-RU" dirty="0">
                <a:latin typeface="Oswald Medium" panose="020B0604020202020204" charset="-52"/>
              </a:rPr>
              <a:t>для проведения КНМ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F5E75935-A80E-49BB-9699-3436E93E3D93}"/>
              </a:ext>
            </a:extLst>
          </p:cNvPr>
          <p:cNvSpPr txBox="1">
            <a:spLocks/>
          </p:cNvSpPr>
          <p:nvPr/>
        </p:nvSpPr>
        <p:spPr bwMode="gray">
          <a:xfrm>
            <a:off x="1555811" y="1761546"/>
            <a:ext cx="28678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r"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 smtClean="0">
                <a:solidFill>
                  <a:schemeClr val="bg1"/>
                </a:solidFill>
                <a:ea typeface="VTB Group Cond Book" panose="020B0506050504020204" pitchFamily="34" charset="77"/>
              </a:rPr>
              <a:t>Поручение Президента РФ </a:t>
            </a:r>
            <a:endParaRPr lang="ru-RU" sz="2000" dirty="0">
              <a:solidFill>
                <a:schemeClr val="bg1"/>
              </a:solidFill>
              <a:ea typeface="VTB Group Cond Book" panose="020B0506050504020204" pitchFamily="34" charset="77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9F0481FD-4A4C-412F-9D60-26B3653EE0B2}"/>
              </a:ext>
            </a:extLst>
          </p:cNvPr>
          <p:cNvSpPr txBox="1">
            <a:spLocks/>
          </p:cNvSpPr>
          <p:nvPr/>
        </p:nvSpPr>
        <p:spPr bwMode="gray">
          <a:xfrm>
            <a:off x="419100" y="3101038"/>
            <a:ext cx="313874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r"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 smtClean="0">
                <a:solidFill>
                  <a:schemeClr val="bg1"/>
                </a:solidFill>
                <a:ea typeface="VTB Group Cond Book" panose="020B0506050504020204" pitchFamily="34" charset="77"/>
              </a:rPr>
              <a:t>По Поручению Председателя Правительства РФ</a:t>
            </a:r>
            <a:endParaRPr lang="ru-RU" sz="2000" dirty="0">
              <a:solidFill>
                <a:schemeClr val="bg1"/>
              </a:solidFill>
              <a:ea typeface="VTB Group Cond Book" panose="020B0506050504020204" pitchFamily="34" charset="77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AC8270D9-414C-4042-A13C-F3C158D53DBF}"/>
              </a:ext>
            </a:extLst>
          </p:cNvPr>
          <p:cNvSpPr txBox="1">
            <a:spLocks/>
          </p:cNvSpPr>
          <p:nvPr/>
        </p:nvSpPr>
        <p:spPr bwMode="gray">
          <a:xfrm>
            <a:off x="857250" y="4754000"/>
            <a:ext cx="319498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r"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 smtClean="0">
                <a:solidFill>
                  <a:schemeClr val="bg1"/>
                </a:solidFill>
                <a:ea typeface="VTB Group Cond Book" panose="020B0506050504020204" pitchFamily="34" charset="77"/>
              </a:rPr>
              <a:t>По поручению зам Председателя Правительства РФ</a:t>
            </a:r>
            <a:endParaRPr lang="ru-RU" sz="2000" dirty="0">
              <a:solidFill>
                <a:schemeClr val="bg1"/>
              </a:solidFill>
              <a:ea typeface="VTB Group Cond Book" panose="020B0506050504020204" pitchFamily="34" charset="77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FAAB3259-FFEE-4FAC-B2A3-580D5A38C100}"/>
              </a:ext>
            </a:extLst>
          </p:cNvPr>
          <p:cNvSpPr txBox="1">
            <a:spLocks/>
          </p:cNvSpPr>
          <p:nvPr/>
        </p:nvSpPr>
        <p:spPr bwMode="gray">
          <a:xfrm>
            <a:off x="8048717" y="4891554"/>
            <a:ext cx="3495583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 smtClean="0">
                <a:solidFill>
                  <a:schemeClr val="bg1"/>
                </a:solidFill>
                <a:ea typeface="VTB Group Cond Book" panose="020B0506050504020204" pitchFamily="34" charset="77"/>
              </a:rPr>
              <a:t>Наступление угрозы или причинения вреда здоровью по итогам оценки достоверности фактов (обращения, СМИ, письма от других органов )</a:t>
            </a:r>
            <a:endParaRPr lang="ru-RU" sz="2000" dirty="0">
              <a:solidFill>
                <a:schemeClr val="bg1"/>
              </a:solidFill>
              <a:ea typeface="VTB Group Cond Book" panose="020B0506050504020204" pitchFamily="34" charset="77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29BE7C6D-BC87-439D-B304-E6DE4E189DAE}"/>
              </a:ext>
            </a:extLst>
          </p:cNvPr>
          <p:cNvSpPr txBox="1">
            <a:spLocks/>
          </p:cNvSpPr>
          <p:nvPr/>
        </p:nvSpPr>
        <p:spPr bwMode="gray">
          <a:xfrm>
            <a:off x="7661045" y="1761546"/>
            <a:ext cx="201635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 smtClean="0">
                <a:solidFill>
                  <a:schemeClr val="bg1"/>
                </a:solidFill>
                <a:ea typeface="VTB Group Cond Book" panose="020B0506050504020204" pitchFamily="34" charset="77"/>
              </a:rPr>
              <a:t>Требования Прокуратуры РС (Я)</a:t>
            </a:r>
            <a:endParaRPr lang="ru-RU" sz="2000" dirty="0">
              <a:solidFill>
                <a:schemeClr val="bg1"/>
              </a:solidFill>
              <a:ea typeface="VTB Group Cond Book" panose="020B0506050504020204" pitchFamily="34" charset="77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CFFF87CE-E090-4E70-B58F-C39EAAEF3E34}"/>
              </a:ext>
            </a:extLst>
          </p:cNvPr>
          <p:cNvSpPr txBox="1">
            <a:spLocks/>
          </p:cNvSpPr>
          <p:nvPr/>
        </p:nvSpPr>
        <p:spPr bwMode="gray">
          <a:xfrm>
            <a:off x="8495877" y="3135035"/>
            <a:ext cx="274362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 smtClean="0">
                <a:solidFill>
                  <a:schemeClr val="bg1"/>
                </a:solidFill>
                <a:ea typeface="VTB Group Cond Book" panose="020B0506050504020204" pitchFamily="34" charset="77"/>
              </a:rPr>
              <a:t>Истечения срока исполнения предписания</a:t>
            </a:r>
            <a:endParaRPr lang="ru-RU" sz="2000" dirty="0">
              <a:solidFill>
                <a:schemeClr val="bg1"/>
              </a:solidFill>
              <a:ea typeface="VTB Group Cond Book" panose="020B0506050504020204" pitchFamily="34" charset="77"/>
            </a:endParaRPr>
          </a:p>
        </p:txBody>
      </p:sp>
      <p:sp>
        <p:nvSpPr>
          <p:cNvPr id="199" name="Номер слайда 5">
            <a:extLst>
              <a:ext uri="{FF2B5EF4-FFF2-40B4-BE49-F238E27FC236}">
                <a16:creationId xmlns="" xmlns:a16="http://schemas.microsoft.com/office/drawing/2014/main" id="{DCECE9A8-BB24-4F3F-9115-4C2ACA985A9D}"/>
              </a:ext>
            </a:extLst>
          </p:cNvPr>
          <p:cNvSpPr txBox="1">
            <a:spLocks/>
          </p:cNvSpPr>
          <p:nvPr/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lnSpc>
                <a:spcPct val="90000"/>
              </a:lnSpc>
              <a:spcBef>
                <a:spcPct val="0"/>
              </a:spcBef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Akrobat" panose="00000600000000000000" pitchFamily="2" charset="-52"/>
                <a:ea typeface="VTB Group Cond Book" panose="020B0506050504020204" pitchFamily="34" charset="0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3AE3C4-C2A6-4DCD-9963-3D7F259FD580}" type="slidenum">
              <a:rPr lang="ru-RU">
                <a:solidFill>
                  <a:schemeClr val="bg1"/>
                </a:solidFill>
                <a:latin typeface="Oswald Light" pitchFamily="2" charset="-52"/>
              </a:rPr>
              <a:pPr/>
              <a:t>8</a:t>
            </a:fld>
            <a:endParaRPr lang="ru-RU" dirty="0">
              <a:solidFill>
                <a:schemeClr val="bg1"/>
              </a:solidFill>
              <a:latin typeface="Oswald Light" pitchFamily="2" charset="-52"/>
            </a:endParaRPr>
          </a:p>
        </p:txBody>
      </p:sp>
      <p:sp>
        <p:nvSpPr>
          <p:cNvPr id="3" name="Oval 1">
            <a:extLst>
              <a:ext uri="{FF2B5EF4-FFF2-40B4-BE49-F238E27FC236}">
                <a16:creationId xmlns="" xmlns:a16="http://schemas.microsoft.com/office/drawing/2014/main" id="{2F2725C2-ECCB-2AAE-9CEC-537C46ED3287}"/>
              </a:ext>
            </a:extLst>
          </p:cNvPr>
          <p:cNvSpPr/>
          <p:nvPr/>
        </p:nvSpPr>
        <p:spPr>
          <a:xfrm>
            <a:off x="4214834" y="1926077"/>
            <a:ext cx="3645362" cy="364536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079500" sx="113000" sy="113000" algn="ctr" rotWithShape="0">
              <a:schemeClr val="accent2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Oswald Light" pitchFamily="2" charset="-52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="" xmlns:a16="http://schemas.microsoft.com/office/drawing/2014/main" id="{870CF5EF-E7E8-4740-A79B-D85E7C65B98A}"/>
              </a:ext>
            </a:extLst>
          </p:cNvPr>
          <p:cNvSpPr txBox="1"/>
          <p:nvPr/>
        </p:nvSpPr>
        <p:spPr>
          <a:xfrm>
            <a:off x="4856348" y="2507231"/>
            <a:ext cx="2508814" cy="255454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algn="ctr" defTabSz="895350"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 smtClean="0">
                <a:ea typeface="VTB Group Cond Book" panose="020B0506050504020204" pitchFamily="34" charset="77"/>
              </a:rPr>
              <a:t>п.35 Постановления Правительства от 21.07.2021 г. №1230 </a:t>
            </a:r>
          </a:p>
          <a:p>
            <a:pPr algn="ctr" defTabSz="895350"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 smtClean="0">
                <a:ea typeface="VTB Group Cond Book" panose="020B0506050504020204" pitchFamily="34" charset="77"/>
              </a:rPr>
              <a:t>Статья 57 Федерального Закона №248-ФЗ,</a:t>
            </a:r>
          </a:p>
          <a:p>
            <a:pPr algn="ctr" defTabSz="895350"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 smtClean="0">
                <a:ea typeface="VTB Group Cond Book" panose="020B0506050504020204" pitchFamily="34" charset="77"/>
              </a:rPr>
              <a:t>Абз.3 Постановления Правительства от 10 марта 2023 г. №336</a:t>
            </a:r>
            <a:endParaRPr lang="en-US" sz="2000" dirty="0">
              <a:ea typeface="VTB Group Cond Book" panose="020B0506050504020204" pitchFamily="34" charset="77"/>
            </a:endParaRPr>
          </a:p>
        </p:txBody>
      </p:sp>
      <p:sp>
        <p:nvSpPr>
          <p:cNvPr id="118" name="Полилиния: фигура 92">
            <a:extLst>
              <a:ext uri="{FF2B5EF4-FFF2-40B4-BE49-F238E27FC236}">
                <a16:creationId xmlns="" xmlns:a16="http://schemas.microsoft.com/office/drawing/2014/main" id="{A7E13369-8745-44FF-A330-E2621B7E6556}"/>
              </a:ext>
            </a:extLst>
          </p:cNvPr>
          <p:cNvSpPr/>
          <p:nvPr/>
        </p:nvSpPr>
        <p:spPr>
          <a:xfrm rot="5400000">
            <a:off x="4643716" y="1747928"/>
            <a:ext cx="688917" cy="688913"/>
          </a:xfrm>
          <a:custGeom>
            <a:avLst/>
            <a:gdLst>
              <a:gd name="connsiteX0" fmla="*/ 0 w 565546"/>
              <a:gd name="connsiteY0" fmla="*/ 282773 h 565546"/>
              <a:gd name="connsiteX1" fmla="*/ 282773 w 565546"/>
              <a:gd name="connsiteY1" fmla="*/ 0 h 565546"/>
              <a:gd name="connsiteX2" fmla="*/ 565546 w 565546"/>
              <a:gd name="connsiteY2" fmla="*/ 282773 h 565546"/>
              <a:gd name="connsiteX3" fmla="*/ 282773 w 565546"/>
              <a:gd name="connsiteY3" fmla="*/ 565546 h 565546"/>
              <a:gd name="connsiteX4" fmla="*/ 0 w 565546"/>
              <a:gd name="connsiteY4" fmla="*/ 282773 h 56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46" h="565546">
                <a:moveTo>
                  <a:pt x="0" y="282773"/>
                </a:moveTo>
                <a:cubicBezTo>
                  <a:pt x="0" y="126602"/>
                  <a:pt x="126602" y="0"/>
                  <a:pt x="282773" y="0"/>
                </a:cubicBezTo>
                <a:cubicBezTo>
                  <a:pt x="438944" y="0"/>
                  <a:pt x="565546" y="126602"/>
                  <a:pt x="565546" y="282773"/>
                </a:cubicBezTo>
                <a:cubicBezTo>
                  <a:pt x="565546" y="438944"/>
                  <a:pt x="438944" y="565546"/>
                  <a:pt x="282773" y="565546"/>
                </a:cubicBezTo>
                <a:cubicBezTo>
                  <a:pt x="126602" y="565546"/>
                  <a:pt x="0" y="438944"/>
                  <a:pt x="0" y="282773"/>
                </a:cubicBezTo>
                <a:close/>
              </a:path>
            </a:pathLst>
          </a:custGeom>
          <a:solidFill>
            <a:schemeClr val="accent2"/>
          </a:solidFill>
          <a:ln w="25400"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dirty="0">
              <a:solidFill>
                <a:srgbClr val="FFFFFF"/>
              </a:solidFill>
              <a:latin typeface="Oswald Light" pitchFamily="2" charset="-52"/>
              <a:ea typeface="VTB Group Cond Book" panose="020B0506050504020204" pitchFamily="34" charset="-52"/>
            </a:endParaRPr>
          </a:p>
        </p:txBody>
      </p:sp>
      <p:sp>
        <p:nvSpPr>
          <p:cNvPr id="119" name="Полилиния: фигура 92">
            <a:extLst>
              <a:ext uri="{FF2B5EF4-FFF2-40B4-BE49-F238E27FC236}">
                <a16:creationId xmlns="" xmlns:a16="http://schemas.microsoft.com/office/drawing/2014/main" id="{8849F612-55B5-4C6C-B399-20A0861E874C}"/>
              </a:ext>
            </a:extLst>
          </p:cNvPr>
          <p:cNvSpPr/>
          <p:nvPr/>
        </p:nvSpPr>
        <p:spPr>
          <a:xfrm rot="5400000">
            <a:off x="6744957" y="1747928"/>
            <a:ext cx="688917" cy="688913"/>
          </a:xfrm>
          <a:custGeom>
            <a:avLst/>
            <a:gdLst>
              <a:gd name="connsiteX0" fmla="*/ 0 w 565546"/>
              <a:gd name="connsiteY0" fmla="*/ 282773 h 565546"/>
              <a:gd name="connsiteX1" fmla="*/ 282773 w 565546"/>
              <a:gd name="connsiteY1" fmla="*/ 0 h 565546"/>
              <a:gd name="connsiteX2" fmla="*/ 565546 w 565546"/>
              <a:gd name="connsiteY2" fmla="*/ 282773 h 565546"/>
              <a:gd name="connsiteX3" fmla="*/ 282773 w 565546"/>
              <a:gd name="connsiteY3" fmla="*/ 565546 h 565546"/>
              <a:gd name="connsiteX4" fmla="*/ 0 w 565546"/>
              <a:gd name="connsiteY4" fmla="*/ 282773 h 56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46" h="565546">
                <a:moveTo>
                  <a:pt x="0" y="282773"/>
                </a:moveTo>
                <a:cubicBezTo>
                  <a:pt x="0" y="126602"/>
                  <a:pt x="126602" y="0"/>
                  <a:pt x="282773" y="0"/>
                </a:cubicBezTo>
                <a:cubicBezTo>
                  <a:pt x="438944" y="0"/>
                  <a:pt x="565546" y="126602"/>
                  <a:pt x="565546" y="282773"/>
                </a:cubicBezTo>
                <a:cubicBezTo>
                  <a:pt x="565546" y="438944"/>
                  <a:pt x="438944" y="565546"/>
                  <a:pt x="282773" y="565546"/>
                </a:cubicBezTo>
                <a:cubicBezTo>
                  <a:pt x="126602" y="565546"/>
                  <a:pt x="0" y="438944"/>
                  <a:pt x="0" y="282773"/>
                </a:cubicBezTo>
                <a:close/>
              </a:path>
            </a:pathLst>
          </a:custGeom>
          <a:solidFill>
            <a:schemeClr val="accent2"/>
          </a:solidFill>
          <a:ln w="25400"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dirty="0">
              <a:solidFill>
                <a:srgbClr val="FFFFFF"/>
              </a:solidFill>
              <a:latin typeface="Oswald Light" pitchFamily="2" charset="-52"/>
              <a:ea typeface="VTB Group Cond Book" panose="020B0506050504020204" pitchFamily="34" charset="-52"/>
            </a:endParaRPr>
          </a:p>
        </p:txBody>
      </p:sp>
      <p:sp>
        <p:nvSpPr>
          <p:cNvPr id="120" name="Полилиния: фигура 92">
            <a:extLst>
              <a:ext uri="{FF2B5EF4-FFF2-40B4-BE49-F238E27FC236}">
                <a16:creationId xmlns="" xmlns:a16="http://schemas.microsoft.com/office/drawing/2014/main" id="{DDA2F2D1-BB19-4B82-9D78-EBE14667165E}"/>
              </a:ext>
            </a:extLst>
          </p:cNvPr>
          <p:cNvSpPr/>
          <p:nvPr/>
        </p:nvSpPr>
        <p:spPr>
          <a:xfrm rot="5400000">
            <a:off x="3800334" y="3064359"/>
            <a:ext cx="688917" cy="688913"/>
          </a:xfrm>
          <a:custGeom>
            <a:avLst/>
            <a:gdLst>
              <a:gd name="connsiteX0" fmla="*/ 0 w 565546"/>
              <a:gd name="connsiteY0" fmla="*/ 282773 h 565546"/>
              <a:gd name="connsiteX1" fmla="*/ 282773 w 565546"/>
              <a:gd name="connsiteY1" fmla="*/ 0 h 565546"/>
              <a:gd name="connsiteX2" fmla="*/ 565546 w 565546"/>
              <a:gd name="connsiteY2" fmla="*/ 282773 h 565546"/>
              <a:gd name="connsiteX3" fmla="*/ 282773 w 565546"/>
              <a:gd name="connsiteY3" fmla="*/ 565546 h 565546"/>
              <a:gd name="connsiteX4" fmla="*/ 0 w 565546"/>
              <a:gd name="connsiteY4" fmla="*/ 282773 h 56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46" h="565546">
                <a:moveTo>
                  <a:pt x="0" y="282773"/>
                </a:moveTo>
                <a:cubicBezTo>
                  <a:pt x="0" y="126602"/>
                  <a:pt x="126602" y="0"/>
                  <a:pt x="282773" y="0"/>
                </a:cubicBezTo>
                <a:cubicBezTo>
                  <a:pt x="438944" y="0"/>
                  <a:pt x="565546" y="126602"/>
                  <a:pt x="565546" y="282773"/>
                </a:cubicBezTo>
                <a:cubicBezTo>
                  <a:pt x="565546" y="438944"/>
                  <a:pt x="438944" y="565546"/>
                  <a:pt x="282773" y="565546"/>
                </a:cubicBezTo>
                <a:cubicBezTo>
                  <a:pt x="126602" y="565546"/>
                  <a:pt x="0" y="438944"/>
                  <a:pt x="0" y="282773"/>
                </a:cubicBezTo>
                <a:close/>
              </a:path>
            </a:pathLst>
          </a:custGeom>
          <a:solidFill>
            <a:schemeClr val="accent2"/>
          </a:solidFill>
          <a:ln w="25400"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dirty="0">
              <a:solidFill>
                <a:srgbClr val="FFFFFF"/>
              </a:solidFill>
              <a:latin typeface="Oswald Light" pitchFamily="2" charset="-52"/>
              <a:ea typeface="VTB Group Cond Book" panose="020B0506050504020204" pitchFamily="34" charset="-52"/>
            </a:endParaRPr>
          </a:p>
        </p:txBody>
      </p:sp>
      <p:sp>
        <p:nvSpPr>
          <p:cNvPr id="121" name="Полилиния: фигура 92">
            <a:extLst>
              <a:ext uri="{FF2B5EF4-FFF2-40B4-BE49-F238E27FC236}">
                <a16:creationId xmlns="" xmlns:a16="http://schemas.microsoft.com/office/drawing/2014/main" id="{7523653C-F4CB-44CE-AF30-B2269BC1AAB9}"/>
              </a:ext>
            </a:extLst>
          </p:cNvPr>
          <p:cNvSpPr/>
          <p:nvPr/>
        </p:nvSpPr>
        <p:spPr>
          <a:xfrm rot="5400000">
            <a:off x="7167184" y="4696142"/>
            <a:ext cx="688917" cy="688913"/>
          </a:xfrm>
          <a:custGeom>
            <a:avLst/>
            <a:gdLst>
              <a:gd name="connsiteX0" fmla="*/ 0 w 565546"/>
              <a:gd name="connsiteY0" fmla="*/ 282773 h 565546"/>
              <a:gd name="connsiteX1" fmla="*/ 282773 w 565546"/>
              <a:gd name="connsiteY1" fmla="*/ 0 h 565546"/>
              <a:gd name="connsiteX2" fmla="*/ 565546 w 565546"/>
              <a:gd name="connsiteY2" fmla="*/ 282773 h 565546"/>
              <a:gd name="connsiteX3" fmla="*/ 282773 w 565546"/>
              <a:gd name="connsiteY3" fmla="*/ 565546 h 565546"/>
              <a:gd name="connsiteX4" fmla="*/ 0 w 565546"/>
              <a:gd name="connsiteY4" fmla="*/ 282773 h 56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46" h="565546">
                <a:moveTo>
                  <a:pt x="0" y="282773"/>
                </a:moveTo>
                <a:cubicBezTo>
                  <a:pt x="0" y="126602"/>
                  <a:pt x="126602" y="0"/>
                  <a:pt x="282773" y="0"/>
                </a:cubicBezTo>
                <a:cubicBezTo>
                  <a:pt x="438944" y="0"/>
                  <a:pt x="565546" y="126602"/>
                  <a:pt x="565546" y="282773"/>
                </a:cubicBezTo>
                <a:cubicBezTo>
                  <a:pt x="565546" y="438944"/>
                  <a:pt x="438944" y="565546"/>
                  <a:pt x="282773" y="565546"/>
                </a:cubicBezTo>
                <a:cubicBezTo>
                  <a:pt x="126602" y="565546"/>
                  <a:pt x="0" y="438944"/>
                  <a:pt x="0" y="282773"/>
                </a:cubicBezTo>
                <a:close/>
              </a:path>
            </a:pathLst>
          </a:custGeom>
          <a:solidFill>
            <a:schemeClr val="accent2"/>
          </a:solidFill>
          <a:ln w="25400"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dirty="0">
              <a:solidFill>
                <a:srgbClr val="FFFFFF"/>
              </a:solidFill>
              <a:latin typeface="Oswald Light" pitchFamily="2" charset="-52"/>
              <a:ea typeface="VTB Group Cond Book" panose="020B0506050504020204" pitchFamily="34" charset="-52"/>
            </a:endParaRPr>
          </a:p>
        </p:txBody>
      </p:sp>
      <p:sp>
        <p:nvSpPr>
          <p:cNvPr id="122" name="Полилиния: фигура 92">
            <a:extLst>
              <a:ext uri="{FF2B5EF4-FFF2-40B4-BE49-F238E27FC236}">
                <a16:creationId xmlns="" xmlns:a16="http://schemas.microsoft.com/office/drawing/2014/main" id="{041B9AD8-CEB6-4F45-AEBA-B436D5D3300D}"/>
              </a:ext>
            </a:extLst>
          </p:cNvPr>
          <p:cNvSpPr/>
          <p:nvPr/>
        </p:nvSpPr>
        <p:spPr>
          <a:xfrm rot="5400000">
            <a:off x="4273469" y="4696142"/>
            <a:ext cx="688917" cy="688913"/>
          </a:xfrm>
          <a:custGeom>
            <a:avLst/>
            <a:gdLst>
              <a:gd name="connsiteX0" fmla="*/ 0 w 565546"/>
              <a:gd name="connsiteY0" fmla="*/ 282773 h 565546"/>
              <a:gd name="connsiteX1" fmla="*/ 282773 w 565546"/>
              <a:gd name="connsiteY1" fmla="*/ 0 h 565546"/>
              <a:gd name="connsiteX2" fmla="*/ 565546 w 565546"/>
              <a:gd name="connsiteY2" fmla="*/ 282773 h 565546"/>
              <a:gd name="connsiteX3" fmla="*/ 282773 w 565546"/>
              <a:gd name="connsiteY3" fmla="*/ 565546 h 565546"/>
              <a:gd name="connsiteX4" fmla="*/ 0 w 565546"/>
              <a:gd name="connsiteY4" fmla="*/ 282773 h 56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46" h="565546">
                <a:moveTo>
                  <a:pt x="0" y="282773"/>
                </a:moveTo>
                <a:cubicBezTo>
                  <a:pt x="0" y="126602"/>
                  <a:pt x="126602" y="0"/>
                  <a:pt x="282773" y="0"/>
                </a:cubicBezTo>
                <a:cubicBezTo>
                  <a:pt x="438944" y="0"/>
                  <a:pt x="565546" y="126602"/>
                  <a:pt x="565546" y="282773"/>
                </a:cubicBezTo>
                <a:cubicBezTo>
                  <a:pt x="565546" y="438944"/>
                  <a:pt x="438944" y="565546"/>
                  <a:pt x="282773" y="565546"/>
                </a:cubicBezTo>
                <a:cubicBezTo>
                  <a:pt x="126602" y="565546"/>
                  <a:pt x="0" y="438944"/>
                  <a:pt x="0" y="282773"/>
                </a:cubicBezTo>
                <a:close/>
              </a:path>
            </a:pathLst>
          </a:custGeom>
          <a:solidFill>
            <a:schemeClr val="accent2"/>
          </a:solidFill>
          <a:ln w="25400"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dirty="0">
              <a:solidFill>
                <a:srgbClr val="FFFFFF"/>
              </a:solidFill>
              <a:latin typeface="Oswald Light" pitchFamily="2" charset="-52"/>
              <a:ea typeface="VTB Group Cond Book" panose="020B0506050504020204" pitchFamily="34" charset="-52"/>
            </a:endParaRPr>
          </a:p>
        </p:txBody>
      </p:sp>
      <p:sp>
        <p:nvSpPr>
          <p:cNvPr id="123" name="Полилиния: фигура 92">
            <a:extLst>
              <a:ext uri="{FF2B5EF4-FFF2-40B4-BE49-F238E27FC236}">
                <a16:creationId xmlns="" xmlns:a16="http://schemas.microsoft.com/office/drawing/2014/main" id="{638D6D20-8E45-46EC-86E6-F652BEA44667}"/>
              </a:ext>
            </a:extLst>
          </p:cNvPr>
          <p:cNvSpPr/>
          <p:nvPr/>
        </p:nvSpPr>
        <p:spPr>
          <a:xfrm rot="5400000">
            <a:off x="5711047" y="5339788"/>
            <a:ext cx="688917" cy="688913"/>
          </a:xfrm>
          <a:custGeom>
            <a:avLst/>
            <a:gdLst>
              <a:gd name="connsiteX0" fmla="*/ 0 w 565546"/>
              <a:gd name="connsiteY0" fmla="*/ 282773 h 565546"/>
              <a:gd name="connsiteX1" fmla="*/ 282773 w 565546"/>
              <a:gd name="connsiteY1" fmla="*/ 0 h 565546"/>
              <a:gd name="connsiteX2" fmla="*/ 565546 w 565546"/>
              <a:gd name="connsiteY2" fmla="*/ 282773 h 565546"/>
              <a:gd name="connsiteX3" fmla="*/ 282773 w 565546"/>
              <a:gd name="connsiteY3" fmla="*/ 565546 h 565546"/>
              <a:gd name="connsiteX4" fmla="*/ 0 w 565546"/>
              <a:gd name="connsiteY4" fmla="*/ 282773 h 56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46" h="565546">
                <a:moveTo>
                  <a:pt x="0" y="282773"/>
                </a:moveTo>
                <a:cubicBezTo>
                  <a:pt x="0" y="126602"/>
                  <a:pt x="126602" y="0"/>
                  <a:pt x="282773" y="0"/>
                </a:cubicBezTo>
                <a:cubicBezTo>
                  <a:pt x="438944" y="0"/>
                  <a:pt x="565546" y="126602"/>
                  <a:pt x="565546" y="282773"/>
                </a:cubicBezTo>
                <a:cubicBezTo>
                  <a:pt x="565546" y="438944"/>
                  <a:pt x="438944" y="565546"/>
                  <a:pt x="282773" y="565546"/>
                </a:cubicBezTo>
                <a:cubicBezTo>
                  <a:pt x="126602" y="565546"/>
                  <a:pt x="0" y="438944"/>
                  <a:pt x="0" y="282773"/>
                </a:cubicBezTo>
                <a:close/>
              </a:path>
            </a:pathLst>
          </a:custGeom>
          <a:solidFill>
            <a:schemeClr val="accent2"/>
          </a:solidFill>
          <a:ln w="25400"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dirty="0">
              <a:solidFill>
                <a:srgbClr val="FFFFFF"/>
              </a:solidFill>
              <a:latin typeface="Oswald Light" pitchFamily="2" charset="-52"/>
              <a:ea typeface="VTB Group Cond Book" panose="020B0506050504020204" pitchFamily="34" charset="-52"/>
            </a:endParaRPr>
          </a:p>
        </p:txBody>
      </p:sp>
      <p:sp>
        <p:nvSpPr>
          <p:cNvPr id="173" name="Полилиния: фигура 92">
            <a:extLst>
              <a:ext uri="{FF2B5EF4-FFF2-40B4-BE49-F238E27FC236}">
                <a16:creationId xmlns="" xmlns:a16="http://schemas.microsoft.com/office/drawing/2014/main" id="{CF5BFEEF-430D-491D-92C5-3BCE7F80F617}"/>
              </a:ext>
            </a:extLst>
          </p:cNvPr>
          <p:cNvSpPr/>
          <p:nvPr/>
        </p:nvSpPr>
        <p:spPr>
          <a:xfrm rot="5400000">
            <a:off x="7630855" y="3064359"/>
            <a:ext cx="688917" cy="688913"/>
          </a:xfrm>
          <a:custGeom>
            <a:avLst/>
            <a:gdLst>
              <a:gd name="connsiteX0" fmla="*/ 0 w 565546"/>
              <a:gd name="connsiteY0" fmla="*/ 282773 h 565546"/>
              <a:gd name="connsiteX1" fmla="*/ 282773 w 565546"/>
              <a:gd name="connsiteY1" fmla="*/ 0 h 565546"/>
              <a:gd name="connsiteX2" fmla="*/ 565546 w 565546"/>
              <a:gd name="connsiteY2" fmla="*/ 282773 h 565546"/>
              <a:gd name="connsiteX3" fmla="*/ 282773 w 565546"/>
              <a:gd name="connsiteY3" fmla="*/ 565546 h 565546"/>
              <a:gd name="connsiteX4" fmla="*/ 0 w 565546"/>
              <a:gd name="connsiteY4" fmla="*/ 282773 h 56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46" h="565546">
                <a:moveTo>
                  <a:pt x="0" y="282773"/>
                </a:moveTo>
                <a:cubicBezTo>
                  <a:pt x="0" y="126602"/>
                  <a:pt x="126602" y="0"/>
                  <a:pt x="282773" y="0"/>
                </a:cubicBezTo>
                <a:cubicBezTo>
                  <a:pt x="438944" y="0"/>
                  <a:pt x="565546" y="126602"/>
                  <a:pt x="565546" y="282773"/>
                </a:cubicBezTo>
                <a:cubicBezTo>
                  <a:pt x="565546" y="438944"/>
                  <a:pt x="438944" y="565546"/>
                  <a:pt x="282773" y="565546"/>
                </a:cubicBezTo>
                <a:cubicBezTo>
                  <a:pt x="126602" y="565546"/>
                  <a:pt x="0" y="438944"/>
                  <a:pt x="0" y="282773"/>
                </a:cubicBezTo>
                <a:close/>
              </a:path>
            </a:pathLst>
          </a:custGeom>
          <a:solidFill>
            <a:schemeClr val="accent2"/>
          </a:solidFill>
          <a:ln w="25400"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dirty="0">
              <a:solidFill>
                <a:srgbClr val="FFFFFF"/>
              </a:solidFill>
              <a:latin typeface="Oswald Light" pitchFamily="2" charset="-52"/>
              <a:ea typeface="VTB Group Cond Book" panose="020B0506050504020204" pitchFamily="34" charset="-52"/>
            </a:endParaRPr>
          </a:p>
        </p:txBody>
      </p:sp>
      <p:sp>
        <p:nvSpPr>
          <p:cNvPr id="22" name="Рисунок 31">
            <a:extLst>
              <a:ext uri="{FF2B5EF4-FFF2-40B4-BE49-F238E27FC236}">
                <a16:creationId xmlns="" xmlns:a16="http://schemas.microsoft.com/office/drawing/2014/main" id="{CE230704-74B1-41F9-BD32-72DDAC173B38}"/>
              </a:ext>
            </a:extLst>
          </p:cNvPr>
          <p:cNvSpPr/>
          <p:nvPr/>
        </p:nvSpPr>
        <p:spPr>
          <a:xfrm>
            <a:off x="4810295" y="1961641"/>
            <a:ext cx="355758" cy="261485"/>
          </a:xfrm>
          <a:custGeom>
            <a:avLst/>
            <a:gdLst>
              <a:gd name="connsiteX0" fmla="*/ 239942 w 243508"/>
              <a:gd name="connsiteY0" fmla="*/ 3566 h 178825"/>
              <a:gd name="connsiteX1" fmla="*/ 222724 w 243508"/>
              <a:gd name="connsiteY1" fmla="*/ 3566 h 178825"/>
              <a:gd name="connsiteX2" fmla="*/ 76855 w 243508"/>
              <a:gd name="connsiteY2" fmla="*/ 149435 h 178825"/>
              <a:gd name="connsiteX3" fmla="*/ 20785 w 243508"/>
              <a:gd name="connsiteY3" fmla="*/ 93366 h 178825"/>
              <a:gd name="connsiteX4" fmla="*/ 3566 w 243508"/>
              <a:gd name="connsiteY4" fmla="*/ 93366 h 178825"/>
              <a:gd name="connsiteX5" fmla="*/ 3566 w 243508"/>
              <a:gd name="connsiteY5" fmla="*/ 110584 h 178825"/>
              <a:gd name="connsiteX6" fmla="*/ 68245 w 243508"/>
              <a:gd name="connsiteY6" fmla="*/ 175261 h 178825"/>
              <a:gd name="connsiteX7" fmla="*/ 85464 w 243508"/>
              <a:gd name="connsiteY7" fmla="*/ 175261 h 178825"/>
              <a:gd name="connsiteX8" fmla="*/ 239942 w 243508"/>
              <a:gd name="connsiteY8" fmla="*/ 20785 h 178825"/>
              <a:gd name="connsiteX9" fmla="*/ 239942 w 243508"/>
              <a:gd name="connsiteY9" fmla="*/ 3566 h 1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508" h="178825">
                <a:moveTo>
                  <a:pt x="239942" y="3566"/>
                </a:moveTo>
                <a:cubicBezTo>
                  <a:pt x="235188" y="-1189"/>
                  <a:pt x="227479" y="-1189"/>
                  <a:pt x="222724" y="3566"/>
                </a:cubicBezTo>
                <a:lnTo>
                  <a:pt x="76855" y="149435"/>
                </a:lnTo>
                <a:lnTo>
                  <a:pt x="20785" y="93366"/>
                </a:lnTo>
                <a:cubicBezTo>
                  <a:pt x="16030" y="88611"/>
                  <a:pt x="8322" y="88611"/>
                  <a:pt x="3566" y="93366"/>
                </a:cubicBezTo>
                <a:cubicBezTo>
                  <a:pt x="-1189" y="98120"/>
                  <a:pt x="-1189" y="105829"/>
                  <a:pt x="3566" y="110584"/>
                </a:cubicBezTo>
                <a:lnTo>
                  <a:pt x="68245" y="175261"/>
                </a:lnTo>
                <a:cubicBezTo>
                  <a:pt x="72998" y="180016"/>
                  <a:pt x="80713" y="180012"/>
                  <a:pt x="85464" y="175261"/>
                </a:cubicBezTo>
                <a:lnTo>
                  <a:pt x="239942" y="20785"/>
                </a:lnTo>
                <a:cubicBezTo>
                  <a:pt x="244697" y="16030"/>
                  <a:pt x="244697" y="8321"/>
                  <a:pt x="239942" y="3566"/>
                </a:cubicBezTo>
                <a:close/>
              </a:path>
            </a:pathLst>
          </a:custGeom>
          <a:solidFill>
            <a:srgbClr val="FFFFFF"/>
          </a:solidFill>
          <a:ln w="46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3" name="Рисунок 31">
            <a:extLst>
              <a:ext uri="{FF2B5EF4-FFF2-40B4-BE49-F238E27FC236}">
                <a16:creationId xmlns="" xmlns:a16="http://schemas.microsoft.com/office/drawing/2014/main" id="{CE230704-74B1-41F9-BD32-72DDAC173B38}"/>
              </a:ext>
            </a:extLst>
          </p:cNvPr>
          <p:cNvSpPr/>
          <p:nvPr/>
        </p:nvSpPr>
        <p:spPr>
          <a:xfrm>
            <a:off x="6911536" y="1926077"/>
            <a:ext cx="355758" cy="261485"/>
          </a:xfrm>
          <a:custGeom>
            <a:avLst/>
            <a:gdLst>
              <a:gd name="connsiteX0" fmla="*/ 239942 w 243508"/>
              <a:gd name="connsiteY0" fmla="*/ 3566 h 178825"/>
              <a:gd name="connsiteX1" fmla="*/ 222724 w 243508"/>
              <a:gd name="connsiteY1" fmla="*/ 3566 h 178825"/>
              <a:gd name="connsiteX2" fmla="*/ 76855 w 243508"/>
              <a:gd name="connsiteY2" fmla="*/ 149435 h 178825"/>
              <a:gd name="connsiteX3" fmla="*/ 20785 w 243508"/>
              <a:gd name="connsiteY3" fmla="*/ 93366 h 178825"/>
              <a:gd name="connsiteX4" fmla="*/ 3566 w 243508"/>
              <a:gd name="connsiteY4" fmla="*/ 93366 h 178825"/>
              <a:gd name="connsiteX5" fmla="*/ 3566 w 243508"/>
              <a:gd name="connsiteY5" fmla="*/ 110584 h 178825"/>
              <a:gd name="connsiteX6" fmla="*/ 68245 w 243508"/>
              <a:gd name="connsiteY6" fmla="*/ 175261 h 178825"/>
              <a:gd name="connsiteX7" fmla="*/ 85464 w 243508"/>
              <a:gd name="connsiteY7" fmla="*/ 175261 h 178825"/>
              <a:gd name="connsiteX8" fmla="*/ 239942 w 243508"/>
              <a:gd name="connsiteY8" fmla="*/ 20785 h 178825"/>
              <a:gd name="connsiteX9" fmla="*/ 239942 w 243508"/>
              <a:gd name="connsiteY9" fmla="*/ 3566 h 1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508" h="178825">
                <a:moveTo>
                  <a:pt x="239942" y="3566"/>
                </a:moveTo>
                <a:cubicBezTo>
                  <a:pt x="235188" y="-1189"/>
                  <a:pt x="227479" y="-1189"/>
                  <a:pt x="222724" y="3566"/>
                </a:cubicBezTo>
                <a:lnTo>
                  <a:pt x="76855" y="149435"/>
                </a:lnTo>
                <a:lnTo>
                  <a:pt x="20785" y="93366"/>
                </a:lnTo>
                <a:cubicBezTo>
                  <a:pt x="16030" y="88611"/>
                  <a:pt x="8322" y="88611"/>
                  <a:pt x="3566" y="93366"/>
                </a:cubicBezTo>
                <a:cubicBezTo>
                  <a:pt x="-1189" y="98120"/>
                  <a:pt x="-1189" y="105829"/>
                  <a:pt x="3566" y="110584"/>
                </a:cubicBezTo>
                <a:lnTo>
                  <a:pt x="68245" y="175261"/>
                </a:lnTo>
                <a:cubicBezTo>
                  <a:pt x="72998" y="180016"/>
                  <a:pt x="80713" y="180012"/>
                  <a:pt x="85464" y="175261"/>
                </a:cubicBezTo>
                <a:lnTo>
                  <a:pt x="239942" y="20785"/>
                </a:lnTo>
                <a:cubicBezTo>
                  <a:pt x="244697" y="16030"/>
                  <a:pt x="244697" y="8321"/>
                  <a:pt x="239942" y="3566"/>
                </a:cubicBezTo>
                <a:close/>
              </a:path>
            </a:pathLst>
          </a:custGeom>
          <a:solidFill>
            <a:srgbClr val="FFFFFF"/>
          </a:solidFill>
          <a:ln w="46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Рисунок 31">
            <a:extLst>
              <a:ext uri="{FF2B5EF4-FFF2-40B4-BE49-F238E27FC236}">
                <a16:creationId xmlns="" xmlns:a16="http://schemas.microsoft.com/office/drawing/2014/main" id="{CE230704-74B1-41F9-BD32-72DDAC173B38}"/>
              </a:ext>
            </a:extLst>
          </p:cNvPr>
          <p:cNvSpPr/>
          <p:nvPr/>
        </p:nvSpPr>
        <p:spPr>
          <a:xfrm>
            <a:off x="3985892" y="3278071"/>
            <a:ext cx="355758" cy="261485"/>
          </a:xfrm>
          <a:custGeom>
            <a:avLst/>
            <a:gdLst>
              <a:gd name="connsiteX0" fmla="*/ 239942 w 243508"/>
              <a:gd name="connsiteY0" fmla="*/ 3566 h 178825"/>
              <a:gd name="connsiteX1" fmla="*/ 222724 w 243508"/>
              <a:gd name="connsiteY1" fmla="*/ 3566 h 178825"/>
              <a:gd name="connsiteX2" fmla="*/ 76855 w 243508"/>
              <a:gd name="connsiteY2" fmla="*/ 149435 h 178825"/>
              <a:gd name="connsiteX3" fmla="*/ 20785 w 243508"/>
              <a:gd name="connsiteY3" fmla="*/ 93366 h 178825"/>
              <a:gd name="connsiteX4" fmla="*/ 3566 w 243508"/>
              <a:gd name="connsiteY4" fmla="*/ 93366 h 178825"/>
              <a:gd name="connsiteX5" fmla="*/ 3566 w 243508"/>
              <a:gd name="connsiteY5" fmla="*/ 110584 h 178825"/>
              <a:gd name="connsiteX6" fmla="*/ 68245 w 243508"/>
              <a:gd name="connsiteY6" fmla="*/ 175261 h 178825"/>
              <a:gd name="connsiteX7" fmla="*/ 85464 w 243508"/>
              <a:gd name="connsiteY7" fmla="*/ 175261 h 178825"/>
              <a:gd name="connsiteX8" fmla="*/ 239942 w 243508"/>
              <a:gd name="connsiteY8" fmla="*/ 20785 h 178825"/>
              <a:gd name="connsiteX9" fmla="*/ 239942 w 243508"/>
              <a:gd name="connsiteY9" fmla="*/ 3566 h 1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508" h="178825">
                <a:moveTo>
                  <a:pt x="239942" y="3566"/>
                </a:moveTo>
                <a:cubicBezTo>
                  <a:pt x="235188" y="-1189"/>
                  <a:pt x="227479" y="-1189"/>
                  <a:pt x="222724" y="3566"/>
                </a:cubicBezTo>
                <a:lnTo>
                  <a:pt x="76855" y="149435"/>
                </a:lnTo>
                <a:lnTo>
                  <a:pt x="20785" y="93366"/>
                </a:lnTo>
                <a:cubicBezTo>
                  <a:pt x="16030" y="88611"/>
                  <a:pt x="8322" y="88611"/>
                  <a:pt x="3566" y="93366"/>
                </a:cubicBezTo>
                <a:cubicBezTo>
                  <a:pt x="-1189" y="98120"/>
                  <a:pt x="-1189" y="105829"/>
                  <a:pt x="3566" y="110584"/>
                </a:cubicBezTo>
                <a:lnTo>
                  <a:pt x="68245" y="175261"/>
                </a:lnTo>
                <a:cubicBezTo>
                  <a:pt x="72998" y="180016"/>
                  <a:pt x="80713" y="180012"/>
                  <a:pt x="85464" y="175261"/>
                </a:cubicBezTo>
                <a:lnTo>
                  <a:pt x="239942" y="20785"/>
                </a:lnTo>
                <a:cubicBezTo>
                  <a:pt x="244697" y="16030"/>
                  <a:pt x="244697" y="8321"/>
                  <a:pt x="239942" y="3566"/>
                </a:cubicBezTo>
                <a:close/>
              </a:path>
            </a:pathLst>
          </a:custGeom>
          <a:solidFill>
            <a:srgbClr val="FFFFFF"/>
          </a:solidFill>
          <a:ln w="46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5" name="Рисунок 31">
            <a:extLst>
              <a:ext uri="{FF2B5EF4-FFF2-40B4-BE49-F238E27FC236}">
                <a16:creationId xmlns="" xmlns:a16="http://schemas.microsoft.com/office/drawing/2014/main" id="{CE230704-74B1-41F9-BD32-72DDAC173B38}"/>
              </a:ext>
            </a:extLst>
          </p:cNvPr>
          <p:cNvSpPr/>
          <p:nvPr/>
        </p:nvSpPr>
        <p:spPr>
          <a:xfrm>
            <a:off x="7860196" y="3278071"/>
            <a:ext cx="355758" cy="261485"/>
          </a:xfrm>
          <a:custGeom>
            <a:avLst/>
            <a:gdLst>
              <a:gd name="connsiteX0" fmla="*/ 239942 w 243508"/>
              <a:gd name="connsiteY0" fmla="*/ 3566 h 178825"/>
              <a:gd name="connsiteX1" fmla="*/ 222724 w 243508"/>
              <a:gd name="connsiteY1" fmla="*/ 3566 h 178825"/>
              <a:gd name="connsiteX2" fmla="*/ 76855 w 243508"/>
              <a:gd name="connsiteY2" fmla="*/ 149435 h 178825"/>
              <a:gd name="connsiteX3" fmla="*/ 20785 w 243508"/>
              <a:gd name="connsiteY3" fmla="*/ 93366 h 178825"/>
              <a:gd name="connsiteX4" fmla="*/ 3566 w 243508"/>
              <a:gd name="connsiteY4" fmla="*/ 93366 h 178825"/>
              <a:gd name="connsiteX5" fmla="*/ 3566 w 243508"/>
              <a:gd name="connsiteY5" fmla="*/ 110584 h 178825"/>
              <a:gd name="connsiteX6" fmla="*/ 68245 w 243508"/>
              <a:gd name="connsiteY6" fmla="*/ 175261 h 178825"/>
              <a:gd name="connsiteX7" fmla="*/ 85464 w 243508"/>
              <a:gd name="connsiteY7" fmla="*/ 175261 h 178825"/>
              <a:gd name="connsiteX8" fmla="*/ 239942 w 243508"/>
              <a:gd name="connsiteY8" fmla="*/ 20785 h 178825"/>
              <a:gd name="connsiteX9" fmla="*/ 239942 w 243508"/>
              <a:gd name="connsiteY9" fmla="*/ 3566 h 1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508" h="178825">
                <a:moveTo>
                  <a:pt x="239942" y="3566"/>
                </a:moveTo>
                <a:cubicBezTo>
                  <a:pt x="235188" y="-1189"/>
                  <a:pt x="227479" y="-1189"/>
                  <a:pt x="222724" y="3566"/>
                </a:cubicBezTo>
                <a:lnTo>
                  <a:pt x="76855" y="149435"/>
                </a:lnTo>
                <a:lnTo>
                  <a:pt x="20785" y="93366"/>
                </a:lnTo>
                <a:cubicBezTo>
                  <a:pt x="16030" y="88611"/>
                  <a:pt x="8322" y="88611"/>
                  <a:pt x="3566" y="93366"/>
                </a:cubicBezTo>
                <a:cubicBezTo>
                  <a:pt x="-1189" y="98120"/>
                  <a:pt x="-1189" y="105829"/>
                  <a:pt x="3566" y="110584"/>
                </a:cubicBezTo>
                <a:lnTo>
                  <a:pt x="68245" y="175261"/>
                </a:lnTo>
                <a:cubicBezTo>
                  <a:pt x="72998" y="180016"/>
                  <a:pt x="80713" y="180012"/>
                  <a:pt x="85464" y="175261"/>
                </a:cubicBezTo>
                <a:lnTo>
                  <a:pt x="239942" y="20785"/>
                </a:lnTo>
                <a:cubicBezTo>
                  <a:pt x="244697" y="16030"/>
                  <a:pt x="244697" y="8321"/>
                  <a:pt x="239942" y="3566"/>
                </a:cubicBezTo>
                <a:close/>
              </a:path>
            </a:pathLst>
          </a:custGeom>
          <a:solidFill>
            <a:srgbClr val="FFFFFF"/>
          </a:solidFill>
          <a:ln w="46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6" name="Рисунок 31">
            <a:extLst>
              <a:ext uri="{FF2B5EF4-FFF2-40B4-BE49-F238E27FC236}">
                <a16:creationId xmlns="" xmlns:a16="http://schemas.microsoft.com/office/drawing/2014/main" id="{CE230704-74B1-41F9-BD32-72DDAC173B38}"/>
              </a:ext>
            </a:extLst>
          </p:cNvPr>
          <p:cNvSpPr/>
          <p:nvPr/>
        </p:nvSpPr>
        <p:spPr>
          <a:xfrm>
            <a:off x="4454537" y="4891554"/>
            <a:ext cx="355758" cy="261485"/>
          </a:xfrm>
          <a:custGeom>
            <a:avLst/>
            <a:gdLst>
              <a:gd name="connsiteX0" fmla="*/ 239942 w 243508"/>
              <a:gd name="connsiteY0" fmla="*/ 3566 h 178825"/>
              <a:gd name="connsiteX1" fmla="*/ 222724 w 243508"/>
              <a:gd name="connsiteY1" fmla="*/ 3566 h 178825"/>
              <a:gd name="connsiteX2" fmla="*/ 76855 w 243508"/>
              <a:gd name="connsiteY2" fmla="*/ 149435 h 178825"/>
              <a:gd name="connsiteX3" fmla="*/ 20785 w 243508"/>
              <a:gd name="connsiteY3" fmla="*/ 93366 h 178825"/>
              <a:gd name="connsiteX4" fmla="*/ 3566 w 243508"/>
              <a:gd name="connsiteY4" fmla="*/ 93366 h 178825"/>
              <a:gd name="connsiteX5" fmla="*/ 3566 w 243508"/>
              <a:gd name="connsiteY5" fmla="*/ 110584 h 178825"/>
              <a:gd name="connsiteX6" fmla="*/ 68245 w 243508"/>
              <a:gd name="connsiteY6" fmla="*/ 175261 h 178825"/>
              <a:gd name="connsiteX7" fmla="*/ 85464 w 243508"/>
              <a:gd name="connsiteY7" fmla="*/ 175261 h 178825"/>
              <a:gd name="connsiteX8" fmla="*/ 239942 w 243508"/>
              <a:gd name="connsiteY8" fmla="*/ 20785 h 178825"/>
              <a:gd name="connsiteX9" fmla="*/ 239942 w 243508"/>
              <a:gd name="connsiteY9" fmla="*/ 3566 h 1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508" h="178825">
                <a:moveTo>
                  <a:pt x="239942" y="3566"/>
                </a:moveTo>
                <a:cubicBezTo>
                  <a:pt x="235188" y="-1189"/>
                  <a:pt x="227479" y="-1189"/>
                  <a:pt x="222724" y="3566"/>
                </a:cubicBezTo>
                <a:lnTo>
                  <a:pt x="76855" y="149435"/>
                </a:lnTo>
                <a:lnTo>
                  <a:pt x="20785" y="93366"/>
                </a:lnTo>
                <a:cubicBezTo>
                  <a:pt x="16030" y="88611"/>
                  <a:pt x="8322" y="88611"/>
                  <a:pt x="3566" y="93366"/>
                </a:cubicBezTo>
                <a:cubicBezTo>
                  <a:pt x="-1189" y="98120"/>
                  <a:pt x="-1189" y="105829"/>
                  <a:pt x="3566" y="110584"/>
                </a:cubicBezTo>
                <a:lnTo>
                  <a:pt x="68245" y="175261"/>
                </a:lnTo>
                <a:cubicBezTo>
                  <a:pt x="72998" y="180016"/>
                  <a:pt x="80713" y="180012"/>
                  <a:pt x="85464" y="175261"/>
                </a:cubicBezTo>
                <a:lnTo>
                  <a:pt x="239942" y="20785"/>
                </a:lnTo>
                <a:cubicBezTo>
                  <a:pt x="244697" y="16030"/>
                  <a:pt x="244697" y="8321"/>
                  <a:pt x="239942" y="3566"/>
                </a:cubicBezTo>
                <a:close/>
              </a:path>
            </a:pathLst>
          </a:custGeom>
          <a:solidFill>
            <a:srgbClr val="FFFFFF"/>
          </a:solidFill>
          <a:ln w="46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7" name="Рисунок 31">
            <a:extLst>
              <a:ext uri="{FF2B5EF4-FFF2-40B4-BE49-F238E27FC236}">
                <a16:creationId xmlns="" xmlns:a16="http://schemas.microsoft.com/office/drawing/2014/main" id="{CE230704-74B1-41F9-BD32-72DDAC173B38}"/>
              </a:ext>
            </a:extLst>
          </p:cNvPr>
          <p:cNvSpPr/>
          <p:nvPr/>
        </p:nvSpPr>
        <p:spPr>
          <a:xfrm>
            <a:off x="5877626" y="5567141"/>
            <a:ext cx="355758" cy="261485"/>
          </a:xfrm>
          <a:custGeom>
            <a:avLst/>
            <a:gdLst>
              <a:gd name="connsiteX0" fmla="*/ 239942 w 243508"/>
              <a:gd name="connsiteY0" fmla="*/ 3566 h 178825"/>
              <a:gd name="connsiteX1" fmla="*/ 222724 w 243508"/>
              <a:gd name="connsiteY1" fmla="*/ 3566 h 178825"/>
              <a:gd name="connsiteX2" fmla="*/ 76855 w 243508"/>
              <a:gd name="connsiteY2" fmla="*/ 149435 h 178825"/>
              <a:gd name="connsiteX3" fmla="*/ 20785 w 243508"/>
              <a:gd name="connsiteY3" fmla="*/ 93366 h 178825"/>
              <a:gd name="connsiteX4" fmla="*/ 3566 w 243508"/>
              <a:gd name="connsiteY4" fmla="*/ 93366 h 178825"/>
              <a:gd name="connsiteX5" fmla="*/ 3566 w 243508"/>
              <a:gd name="connsiteY5" fmla="*/ 110584 h 178825"/>
              <a:gd name="connsiteX6" fmla="*/ 68245 w 243508"/>
              <a:gd name="connsiteY6" fmla="*/ 175261 h 178825"/>
              <a:gd name="connsiteX7" fmla="*/ 85464 w 243508"/>
              <a:gd name="connsiteY7" fmla="*/ 175261 h 178825"/>
              <a:gd name="connsiteX8" fmla="*/ 239942 w 243508"/>
              <a:gd name="connsiteY8" fmla="*/ 20785 h 178825"/>
              <a:gd name="connsiteX9" fmla="*/ 239942 w 243508"/>
              <a:gd name="connsiteY9" fmla="*/ 3566 h 1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508" h="178825">
                <a:moveTo>
                  <a:pt x="239942" y="3566"/>
                </a:moveTo>
                <a:cubicBezTo>
                  <a:pt x="235188" y="-1189"/>
                  <a:pt x="227479" y="-1189"/>
                  <a:pt x="222724" y="3566"/>
                </a:cubicBezTo>
                <a:lnTo>
                  <a:pt x="76855" y="149435"/>
                </a:lnTo>
                <a:lnTo>
                  <a:pt x="20785" y="93366"/>
                </a:lnTo>
                <a:cubicBezTo>
                  <a:pt x="16030" y="88611"/>
                  <a:pt x="8322" y="88611"/>
                  <a:pt x="3566" y="93366"/>
                </a:cubicBezTo>
                <a:cubicBezTo>
                  <a:pt x="-1189" y="98120"/>
                  <a:pt x="-1189" y="105829"/>
                  <a:pt x="3566" y="110584"/>
                </a:cubicBezTo>
                <a:lnTo>
                  <a:pt x="68245" y="175261"/>
                </a:lnTo>
                <a:cubicBezTo>
                  <a:pt x="72998" y="180016"/>
                  <a:pt x="80713" y="180012"/>
                  <a:pt x="85464" y="175261"/>
                </a:cubicBezTo>
                <a:lnTo>
                  <a:pt x="239942" y="20785"/>
                </a:lnTo>
                <a:cubicBezTo>
                  <a:pt x="244697" y="16030"/>
                  <a:pt x="244697" y="8321"/>
                  <a:pt x="239942" y="3566"/>
                </a:cubicBezTo>
                <a:close/>
              </a:path>
            </a:pathLst>
          </a:custGeom>
          <a:solidFill>
            <a:srgbClr val="FFFFFF"/>
          </a:solidFill>
          <a:ln w="46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8" name="Рисунок 31">
            <a:extLst>
              <a:ext uri="{FF2B5EF4-FFF2-40B4-BE49-F238E27FC236}">
                <a16:creationId xmlns="" xmlns:a16="http://schemas.microsoft.com/office/drawing/2014/main" id="{CE230704-74B1-41F9-BD32-72DDAC173B38}"/>
              </a:ext>
            </a:extLst>
          </p:cNvPr>
          <p:cNvSpPr/>
          <p:nvPr/>
        </p:nvSpPr>
        <p:spPr>
          <a:xfrm>
            <a:off x="7365162" y="4931033"/>
            <a:ext cx="355758" cy="261485"/>
          </a:xfrm>
          <a:custGeom>
            <a:avLst/>
            <a:gdLst>
              <a:gd name="connsiteX0" fmla="*/ 239942 w 243508"/>
              <a:gd name="connsiteY0" fmla="*/ 3566 h 178825"/>
              <a:gd name="connsiteX1" fmla="*/ 222724 w 243508"/>
              <a:gd name="connsiteY1" fmla="*/ 3566 h 178825"/>
              <a:gd name="connsiteX2" fmla="*/ 76855 w 243508"/>
              <a:gd name="connsiteY2" fmla="*/ 149435 h 178825"/>
              <a:gd name="connsiteX3" fmla="*/ 20785 w 243508"/>
              <a:gd name="connsiteY3" fmla="*/ 93366 h 178825"/>
              <a:gd name="connsiteX4" fmla="*/ 3566 w 243508"/>
              <a:gd name="connsiteY4" fmla="*/ 93366 h 178825"/>
              <a:gd name="connsiteX5" fmla="*/ 3566 w 243508"/>
              <a:gd name="connsiteY5" fmla="*/ 110584 h 178825"/>
              <a:gd name="connsiteX6" fmla="*/ 68245 w 243508"/>
              <a:gd name="connsiteY6" fmla="*/ 175261 h 178825"/>
              <a:gd name="connsiteX7" fmla="*/ 85464 w 243508"/>
              <a:gd name="connsiteY7" fmla="*/ 175261 h 178825"/>
              <a:gd name="connsiteX8" fmla="*/ 239942 w 243508"/>
              <a:gd name="connsiteY8" fmla="*/ 20785 h 178825"/>
              <a:gd name="connsiteX9" fmla="*/ 239942 w 243508"/>
              <a:gd name="connsiteY9" fmla="*/ 3566 h 1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508" h="178825">
                <a:moveTo>
                  <a:pt x="239942" y="3566"/>
                </a:moveTo>
                <a:cubicBezTo>
                  <a:pt x="235188" y="-1189"/>
                  <a:pt x="227479" y="-1189"/>
                  <a:pt x="222724" y="3566"/>
                </a:cubicBezTo>
                <a:lnTo>
                  <a:pt x="76855" y="149435"/>
                </a:lnTo>
                <a:lnTo>
                  <a:pt x="20785" y="93366"/>
                </a:lnTo>
                <a:cubicBezTo>
                  <a:pt x="16030" y="88611"/>
                  <a:pt x="8322" y="88611"/>
                  <a:pt x="3566" y="93366"/>
                </a:cubicBezTo>
                <a:cubicBezTo>
                  <a:pt x="-1189" y="98120"/>
                  <a:pt x="-1189" y="105829"/>
                  <a:pt x="3566" y="110584"/>
                </a:cubicBezTo>
                <a:lnTo>
                  <a:pt x="68245" y="175261"/>
                </a:lnTo>
                <a:cubicBezTo>
                  <a:pt x="72998" y="180016"/>
                  <a:pt x="80713" y="180012"/>
                  <a:pt x="85464" y="175261"/>
                </a:cubicBezTo>
                <a:lnTo>
                  <a:pt x="239942" y="20785"/>
                </a:lnTo>
                <a:cubicBezTo>
                  <a:pt x="244697" y="16030"/>
                  <a:pt x="244697" y="8321"/>
                  <a:pt x="239942" y="3566"/>
                </a:cubicBezTo>
                <a:close/>
              </a:path>
            </a:pathLst>
          </a:custGeom>
          <a:solidFill>
            <a:srgbClr val="FFFFFF"/>
          </a:solidFill>
          <a:ln w="46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848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>
            <a:extLst>
              <a:ext uri="{FF2B5EF4-FFF2-40B4-BE49-F238E27FC236}">
                <a16:creationId xmlns="" xmlns:a16="http://schemas.microsoft.com/office/drawing/2014/main" id="{9DEE7C07-5F7A-5D4C-9C5A-2F2F7BAC3490}"/>
              </a:ext>
            </a:extLst>
          </p:cNvPr>
          <p:cNvSpPr/>
          <p:nvPr/>
        </p:nvSpPr>
        <p:spPr>
          <a:xfrm>
            <a:off x="2957220" y="2800055"/>
            <a:ext cx="1624026" cy="16397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F76FD4A-BA58-E248-A4D1-AB47BA971593}"/>
              </a:ext>
            </a:extLst>
          </p:cNvPr>
          <p:cNvSpPr/>
          <p:nvPr/>
        </p:nvSpPr>
        <p:spPr>
          <a:xfrm>
            <a:off x="5771140" y="3894130"/>
            <a:ext cx="1624026" cy="16397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/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B2BCF03D-7442-7043-A5E7-1DD7077C096C}"/>
              </a:ext>
            </a:extLst>
          </p:cNvPr>
          <p:cNvSpPr/>
          <p:nvPr/>
        </p:nvSpPr>
        <p:spPr>
          <a:xfrm>
            <a:off x="7364292" y="1004783"/>
            <a:ext cx="1624026" cy="16397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/>
          </a:p>
        </p:txBody>
      </p:sp>
      <p:sp>
        <p:nvSpPr>
          <p:cNvPr id="54" name="Picture Placeholder 47">
            <a:extLst>
              <a:ext uri="{FF2B5EF4-FFF2-40B4-BE49-F238E27FC236}">
                <a16:creationId xmlns="" xmlns:a16="http://schemas.microsoft.com/office/drawing/2014/main" id="{BC6BDC4E-C240-3A4F-BC4F-39F3A56B3106}"/>
              </a:ext>
            </a:extLst>
          </p:cNvPr>
          <p:cNvSpPr/>
          <p:nvPr/>
        </p:nvSpPr>
        <p:spPr>
          <a:xfrm>
            <a:off x="3382065" y="3222095"/>
            <a:ext cx="774336" cy="835233"/>
          </a:xfrm>
          <a:custGeom>
            <a:avLst/>
            <a:gdLst>
              <a:gd name="connsiteX0" fmla="*/ 99159 w 900523"/>
              <a:gd name="connsiteY0" fmla="*/ 711543 h 971344"/>
              <a:gd name="connsiteX1" fmla="*/ 166951 w 900523"/>
              <a:gd name="connsiteY1" fmla="*/ 711543 h 971344"/>
              <a:gd name="connsiteX2" fmla="*/ 166951 w 900523"/>
              <a:gd name="connsiteY2" fmla="*/ 733803 h 971344"/>
              <a:gd name="connsiteX3" fmla="*/ 221589 w 900523"/>
              <a:gd name="connsiteY3" fmla="*/ 788441 h 971344"/>
              <a:gd name="connsiteX4" fmla="*/ 260039 w 900523"/>
              <a:gd name="connsiteY4" fmla="*/ 772252 h 971344"/>
              <a:gd name="connsiteX5" fmla="*/ 320748 w 900523"/>
              <a:gd name="connsiteY5" fmla="*/ 711543 h 971344"/>
              <a:gd name="connsiteX6" fmla="*/ 514007 w 900523"/>
              <a:gd name="connsiteY6" fmla="*/ 711543 h 971344"/>
              <a:gd name="connsiteX7" fmla="*/ 613165 w 900523"/>
              <a:gd name="connsiteY7" fmla="*/ 612385 h 971344"/>
              <a:gd name="connsiteX8" fmla="*/ 613165 w 900523"/>
              <a:gd name="connsiteY8" fmla="*/ 381690 h 971344"/>
              <a:gd name="connsiteX9" fmla="*/ 514007 w 900523"/>
              <a:gd name="connsiteY9" fmla="*/ 282532 h 971344"/>
              <a:gd name="connsiteX10" fmla="*/ 99159 w 900523"/>
              <a:gd name="connsiteY10" fmla="*/ 282532 h 971344"/>
              <a:gd name="connsiteX11" fmla="*/ 0 w 900523"/>
              <a:gd name="connsiteY11" fmla="*/ 381690 h 971344"/>
              <a:gd name="connsiteX12" fmla="*/ 0 w 900523"/>
              <a:gd name="connsiteY12" fmla="*/ 612385 h 971344"/>
              <a:gd name="connsiteX13" fmla="*/ 99159 w 900523"/>
              <a:gd name="connsiteY13" fmla="*/ 711543 h 971344"/>
              <a:gd name="connsiteX14" fmla="*/ 50591 w 900523"/>
              <a:gd name="connsiteY14" fmla="*/ 381690 h 971344"/>
              <a:gd name="connsiteX15" fmla="*/ 99159 w 900523"/>
              <a:gd name="connsiteY15" fmla="*/ 333123 h 971344"/>
              <a:gd name="connsiteX16" fmla="*/ 514007 w 900523"/>
              <a:gd name="connsiteY16" fmla="*/ 333123 h 971344"/>
              <a:gd name="connsiteX17" fmla="*/ 562574 w 900523"/>
              <a:gd name="connsiteY17" fmla="*/ 381690 h 971344"/>
              <a:gd name="connsiteX18" fmla="*/ 562574 w 900523"/>
              <a:gd name="connsiteY18" fmla="*/ 612385 h 971344"/>
              <a:gd name="connsiteX19" fmla="*/ 514007 w 900523"/>
              <a:gd name="connsiteY19" fmla="*/ 660952 h 971344"/>
              <a:gd name="connsiteX20" fmla="*/ 514007 w 900523"/>
              <a:gd name="connsiteY20" fmla="*/ 660952 h 971344"/>
              <a:gd name="connsiteX21" fmla="*/ 309618 w 900523"/>
              <a:gd name="connsiteY21" fmla="*/ 660952 h 971344"/>
              <a:gd name="connsiteX22" fmla="*/ 291405 w 900523"/>
              <a:gd name="connsiteY22" fmla="*/ 668035 h 971344"/>
              <a:gd name="connsiteX23" fmla="*/ 223613 w 900523"/>
              <a:gd name="connsiteY23" fmla="*/ 735826 h 971344"/>
              <a:gd name="connsiteX24" fmla="*/ 219566 w 900523"/>
              <a:gd name="connsiteY24" fmla="*/ 736838 h 971344"/>
              <a:gd name="connsiteX25" fmla="*/ 217542 w 900523"/>
              <a:gd name="connsiteY25" fmla="*/ 733803 h 971344"/>
              <a:gd name="connsiteX26" fmla="*/ 217542 w 900523"/>
              <a:gd name="connsiteY26" fmla="*/ 686247 h 971344"/>
              <a:gd name="connsiteX27" fmla="*/ 192247 w 900523"/>
              <a:gd name="connsiteY27" fmla="*/ 660952 h 971344"/>
              <a:gd name="connsiteX28" fmla="*/ 99159 w 900523"/>
              <a:gd name="connsiteY28" fmla="*/ 660952 h 971344"/>
              <a:gd name="connsiteX29" fmla="*/ 50591 w 900523"/>
              <a:gd name="connsiteY29" fmla="*/ 612385 h 971344"/>
              <a:gd name="connsiteX30" fmla="*/ 50591 w 900523"/>
              <a:gd name="connsiteY30" fmla="*/ 381690 h 971344"/>
              <a:gd name="connsiteX31" fmla="*/ 77910 w 900523"/>
              <a:gd name="connsiteY31" fmla="*/ 196528 h 971344"/>
              <a:gd name="connsiteX32" fmla="*/ 111301 w 900523"/>
              <a:gd name="connsiteY32" fmla="*/ 153020 h 971344"/>
              <a:gd name="connsiteX33" fmla="*/ 530196 w 900523"/>
              <a:gd name="connsiteY33" fmla="*/ 9342 h 971344"/>
              <a:gd name="connsiteX34" fmla="*/ 760892 w 900523"/>
              <a:gd name="connsiteY34" fmla="*/ 140878 h 971344"/>
              <a:gd name="connsiteX35" fmla="*/ 874216 w 900523"/>
              <a:gd name="connsiteY35" fmla="*/ 432281 h 971344"/>
              <a:gd name="connsiteX36" fmla="*/ 900523 w 900523"/>
              <a:gd name="connsiteY36" fmla="*/ 498049 h 971344"/>
              <a:gd name="connsiteX37" fmla="*/ 900523 w 900523"/>
              <a:gd name="connsiteY37" fmla="*/ 609349 h 971344"/>
              <a:gd name="connsiteX38" fmla="*/ 857015 w 900523"/>
              <a:gd name="connsiteY38" fmla="*/ 688271 h 971344"/>
              <a:gd name="connsiteX39" fmla="*/ 853980 w 900523"/>
              <a:gd name="connsiteY39" fmla="*/ 690295 h 971344"/>
              <a:gd name="connsiteX40" fmla="*/ 555491 w 900523"/>
              <a:gd name="connsiteY40" fmla="*/ 957414 h 971344"/>
              <a:gd name="connsiteX41" fmla="*/ 547397 w 900523"/>
              <a:gd name="connsiteY41" fmla="*/ 957414 h 971344"/>
              <a:gd name="connsiteX42" fmla="*/ 492758 w 900523"/>
              <a:gd name="connsiteY42" fmla="*/ 980686 h 971344"/>
              <a:gd name="connsiteX43" fmla="*/ 404730 w 900523"/>
              <a:gd name="connsiteY43" fmla="*/ 980686 h 971344"/>
              <a:gd name="connsiteX44" fmla="*/ 327831 w 900523"/>
              <a:gd name="connsiteY44" fmla="*/ 904800 h 971344"/>
              <a:gd name="connsiteX45" fmla="*/ 327831 w 900523"/>
              <a:gd name="connsiteY45" fmla="*/ 856233 h 971344"/>
              <a:gd name="connsiteX46" fmla="*/ 403718 w 900523"/>
              <a:gd name="connsiteY46" fmla="*/ 780346 h 971344"/>
              <a:gd name="connsiteX47" fmla="*/ 491747 w 900523"/>
              <a:gd name="connsiteY47" fmla="*/ 780346 h 971344"/>
              <a:gd name="connsiteX48" fmla="*/ 547397 w 900523"/>
              <a:gd name="connsiteY48" fmla="*/ 803618 h 971344"/>
              <a:gd name="connsiteX49" fmla="*/ 555491 w 900523"/>
              <a:gd name="connsiteY49" fmla="*/ 803618 h 971344"/>
              <a:gd name="connsiteX50" fmla="*/ 699170 w 900523"/>
              <a:gd name="connsiteY50" fmla="*/ 683212 h 971344"/>
              <a:gd name="connsiteX51" fmla="*/ 678934 w 900523"/>
              <a:gd name="connsiteY51" fmla="*/ 646787 h 971344"/>
              <a:gd name="connsiteX52" fmla="*/ 671851 w 900523"/>
              <a:gd name="connsiteY52" fmla="*/ 605302 h 971344"/>
              <a:gd name="connsiteX53" fmla="*/ 671851 w 900523"/>
              <a:gd name="connsiteY53" fmla="*/ 500073 h 971344"/>
              <a:gd name="connsiteX54" fmla="*/ 677922 w 900523"/>
              <a:gd name="connsiteY54" fmla="*/ 459600 h 971344"/>
              <a:gd name="connsiteX55" fmla="*/ 718395 w 900523"/>
              <a:gd name="connsiteY55" fmla="*/ 404962 h 971344"/>
              <a:gd name="connsiteX56" fmla="*/ 716372 w 900523"/>
              <a:gd name="connsiteY56" fmla="*/ 382702 h 971344"/>
              <a:gd name="connsiteX57" fmla="*/ 401694 w 900523"/>
              <a:gd name="connsiteY57" fmla="*/ 155043 h 971344"/>
              <a:gd name="connsiteX58" fmla="*/ 246885 w 900523"/>
              <a:gd name="connsiteY58" fmla="*/ 228906 h 971344"/>
              <a:gd name="connsiteX59" fmla="*/ 211471 w 900523"/>
              <a:gd name="connsiteY59" fmla="*/ 228906 h 971344"/>
              <a:gd name="connsiteX60" fmla="*/ 211471 w 900523"/>
              <a:gd name="connsiteY60" fmla="*/ 193492 h 971344"/>
              <a:gd name="connsiteX61" fmla="*/ 211471 w 900523"/>
              <a:gd name="connsiteY61" fmla="*/ 193492 h 971344"/>
              <a:gd name="connsiteX62" fmla="*/ 393600 w 900523"/>
              <a:gd name="connsiteY62" fmla="*/ 105464 h 971344"/>
              <a:gd name="connsiteX63" fmla="*/ 766963 w 900523"/>
              <a:gd name="connsiteY63" fmla="*/ 375619 h 971344"/>
              <a:gd name="connsiteX64" fmla="*/ 771010 w 900523"/>
              <a:gd name="connsiteY64" fmla="*/ 418116 h 971344"/>
              <a:gd name="connsiteX65" fmla="*/ 771010 w 900523"/>
              <a:gd name="connsiteY65" fmla="*/ 420139 h 971344"/>
              <a:gd name="connsiteX66" fmla="*/ 754821 w 900523"/>
              <a:gd name="connsiteY66" fmla="*/ 445435 h 971344"/>
              <a:gd name="connsiteX67" fmla="*/ 727502 w 900523"/>
              <a:gd name="connsiteY67" fmla="*/ 475789 h 971344"/>
              <a:gd name="connsiteX68" fmla="*/ 723454 w 900523"/>
              <a:gd name="connsiteY68" fmla="*/ 501085 h 971344"/>
              <a:gd name="connsiteX69" fmla="*/ 723454 w 900523"/>
              <a:gd name="connsiteY69" fmla="*/ 605302 h 971344"/>
              <a:gd name="connsiteX70" fmla="*/ 727502 w 900523"/>
              <a:gd name="connsiteY70" fmla="*/ 632621 h 971344"/>
              <a:gd name="connsiteX71" fmla="*/ 742679 w 900523"/>
              <a:gd name="connsiteY71" fmla="*/ 655893 h 971344"/>
              <a:gd name="connsiteX72" fmla="*/ 751785 w 900523"/>
              <a:gd name="connsiteY72" fmla="*/ 678153 h 971344"/>
              <a:gd name="connsiteX73" fmla="*/ 556503 w 900523"/>
              <a:gd name="connsiteY73" fmla="*/ 856233 h 971344"/>
              <a:gd name="connsiteX74" fmla="*/ 536267 w 900523"/>
              <a:gd name="connsiteY74" fmla="*/ 856233 h 971344"/>
              <a:gd name="connsiteX75" fmla="*/ 515019 w 900523"/>
              <a:gd name="connsiteY75" fmla="*/ 844091 h 971344"/>
              <a:gd name="connsiteX76" fmla="*/ 493770 w 900523"/>
              <a:gd name="connsiteY76" fmla="*/ 831949 h 971344"/>
              <a:gd name="connsiteX77" fmla="*/ 405741 w 900523"/>
              <a:gd name="connsiteY77" fmla="*/ 831949 h 971344"/>
              <a:gd name="connsiteX78" fmla="*/ 379434 w 900523"/>
              <a:gd name="connsiteY78" fmla="*/ 857244 h 971344"/>
              <a:gd name="connsiteX79" fmla="*/ 379434 w 900523"/>
              <a:gd name="connsiteY79" fmla="*/ 857244 h 971344"/>
              <a:gd name="connsiteX80" fmla="*/ 379434 w 900523"/>
              <a:gd name="connsiteY80" fmla="*/ 905812 h 971344"/>
              <a:gd name="connsiteX81" fmla="*/ 404730 w 900523"/>
              <a:gd name="connsiteY81" fmla="*/ 931107 h 971344"/>
              <a:gd name="connsiteX82" fmla="*/ 492758 w 900523"/>
              <a:gd name="connsiteY82" fmla="*/ 931107 h 971344"/>
              <a:gd name="connsiteX83" fmla="*/ 514007 w 900523"/>
              <a:gd name="connsiteY83" fmla="*/ 918965 h 971344"/>
              <a:gd name="connsiteX84" fmla="*/ 535255 w 900523"/>
              <a:gd name="connsiteY84" fmla="*/ 906824 h 971344"/>
              <a:gd name="connsiteX85" fmla="*/ 555491 w 900523"/>
              <a:gd name="connsiteY85" fmla="*/ 906824 h 971344"/>
              <a:gd name="connsiteX86" fmla="*/ 804400 w 900523"/>
              <a:gd name="connsiteY86" fmla="*/ 674106 h 971344"/>
              <a:gd name="connsiteX87" fmla="*/ 817554 w 900523"/>
              <a:gd name="connsiteY87" fmla="*/ 653869 h 971344"/>
              <a:gd name="connsiteX88" fmla="*/ 826660 w 900523"/>
              <a:gd name="connsiteY88" fmla="*/ 647798 h 971344"/>
              <a:gd name="connsiteX89" fmla="*/ 848920 w 900523"/>
              <a:gd name="connsiteY89" fmla="*/ 608337 h 971344"/>
              <a:gd name="connsiteX90" fmla="*/ 848920 w 900523"/>
              <a:gd name="connsiteY90" fmla="*/ 498049 h 971344"/>
              <a:gd name="connsiteX91" fmla="*/ 830708 w 900523"/>
              <a:gd name="connsiteY91" fmla="*/ 461624 h 971344"/>
              <a:gd name="connsiteX92" fmla="*/ 821601 w 900523"/>
              <a:gd name="connsiteY92" fmla="*/ 441388 h 971344"/>
              <a:gd name="connsiteX93" fmla="*/ 722442 w 900523"/>
              <a:gd name="connsiteY93" fmla="*/ 174268 h 971344"/>
              <a:gd name="connsiteX94" fmla="*/ 521089 w 900523"/>
              <a:gd name="connsiteY94" fmla="*/ 58921 h 971344"/>
              <a:gd name="connsiteX95" fmla="*/ 149750 w 900523"/>
              <a:gd name="connsiteY95" fmla="*/ 186410 h 971344"/>
              <a:gd name="connsiteX96" fmla="*/ 120407 w 900523"/>
              <a:gd name="connsiteY96" fmla="*/ 224859 h 971344"/>
              <a:gd name="connsiteX97" fmla="*/ 84993 w 900523"/>
              <a:gd name="connsiteY97" fmla="*/ 231941 h 971344"/>
              <a:gd name="connsiteX98" fmla="*/ 77910 w 900523"/>
              <a:gd name="connsiteY98" fmla="*/ 196528 h 971344"/>
              <a:gd name="connsiteX99" fmla="*/ 77910 w 900523"/>
              <a:gd name="connsiteY99" fmla="*/ 196528 h 971344"/>
              <a:gd name="connsiteX100" fmla="*/ 77910 w 900523"/>
              <a:gd name="connsiteY100" fmla="*/ 196528 h 971344"/>
              <a:gd name="connsiteX101" fmla="*/ 331878 w 900523"/>
              <a:gd name="connsiteY101" fmla="*/ 510191 h 971344"/>
              <a:gd name="connsiteX102" fmla="*/ 357174 w 900523"/>
              <a:gd name="connsiteY102" fmla="*/ 484896 h 971344"/>
              <a:gd name="connsiteX103" fmla="*/ 382470 w 900523"/>
              <a:gd name="connsiteY103" fmla="*/ 510191 h 971344"/>
              <a:gd name="connsiteX104" fmla="*/ 357174 w 900523"/>
              <a:gd name="connsiteY104" fmla="*/ 535487 h 971344"/>
              <a:gd name="connsiteX105" fmla="*/ 331878 w 900523"/>
              <a:gd name="connsiteY105" fmla="*/ 510191 h 971344"/>
              <a:gd name="connsiteX106" fmla="*/ 331878 w 900523"/>
              <a:gd name="connsiteY106" fmla="*/ 510191 h 971344"/>
              <a:gd name="connsiteX107" fmla="*/ 230696 w 900523"/>
              <a:gd name="connsiteY107" fmla="*/ 510191 h 971344"/>
              <a:gd name="connsiteX108" fmla="*/ 255991 w 900523"/>
              <a:gd name="connsiteY108" fmla="*/ 484896 h 971344"/>
              <a:gd name="connsiteX109" fmla="*/ 281287 w 900523"/>
              <a:gd name="connsiteY109" fmla="*/ 510191 h 971344"/>
              <a:gd name="connsiteX110" fmla="*/ 255991 w 900523"/>
              <a:gd name="connsiteY110" fmla="*/ 535487 h 971344"/>
              <a:gd name="connsiteX111" fmla="*/ 230696 w 900523"/>
              <a:gd name="connsiteY111" fmla="*/ 510191 h 971344"/>
              <a:gd name="connsiteX112" fmla="*/ 230696 w 900523"/>
              <a:gd name="connsiteY112" fmla="*/ 510191 h 971344"/>
              <a:gd name="connsiteX113" fmla="*/ 230696 w 900523"/>
              <a:gd name="connsiteY113" fmla="*/ 510191 h 971344"/>
              <a:gd name="connsiteX114" fmla="*/ 434073 w 900523"/>
              <a:gd name="connsiteY114" fmla="*/ 510191 h 971344"/>
              <a:gd name="connsiteX115" fmla="*/ 459368 w 900523"/>
              <a:gd name="connsiteY115" fmla="*/ 484896 h 971344"/>
              <a:gd name="connsiteX116" fmla="*/ 484664 w 900523"/>
              <a:gd name="connsiteY116" fmla="*/ 510191 h 971344"/>
              <a:gd name="connsiteX117" fmla="*/ 459368 w 900523"/>
              <a:gd name="connsiteY117" fmla="*/ 535487 h 971344"/>
              <a:gd name="connsiteX118" fmla="*/ 434073 w 900523"/>
              <a:gd name="connsiteY118" fmla="*/ 510191 h 971344"/>
              <a:gd name="connsiteX119" fmla="*/ 434073 w 900523"/>
              <a:gd name="connsiteY119" fmla="*/ 510191 h 971344"/>
              <a:gd name="connsiteX120" fmla="*/ 434073 w 900523"/>
              <a:gd name="connsiteY120" fmla="*/ 510191 h 971344"/>
              <a:gd name="connsiteX121" fmla="*/ 129513 w 900523"/>
              <a:gd name="connsiteY121" fmla="*/ 510191 h 971344"/>
              <a:gd name="connsiteX122" fmla="*/ 154809 w 900523"/>
              <a:gd name="connsiteY122" fmla="*/ 484896 h 971344"/>
              <a:gd name="connsiteX123" fmla="*/ 180105 w 900523"/>
              <a:gd name="connsiteY123" fmla="*/ 510191 h 971344"/>
              <a:gd name="connsiteX124" fmla="*/ 154809 w 900523"/>
              <a:gd name="connsiteY124" fmla="*/ 535487 h 971344"/>
              <a:gd name="connsiteX125" fmla="*/ 129513 w 900523"/>
              <a:gd name="connsiteY125" fmla="*/ 510191 h 971344"/>
              <a:gd name="connsiteX126" fmla="*/ 129513 w 900523"/>
              <a:gd name="connsiteY126" fmla="*/ 510191 h 971344"/>
              <a:gd name="connsiteX127" fmla="*/ 129513 w 900523"/>
              <a:gd name="connsiteY127" fmla="*/ 510191 h 97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900523" h="971344">
                <a:moveTo>
                  <a:pt x="99159" y="711543"/>
                </a:moveTo>
                <a:lnTo>
                  <a:pt x="166951" y="711543"/>
                </a:lnTo>
                <a:lnTo>
                  <a:pt x="166951" y="733803"/>
                </a:lnTo>
                <a:cubicBezTo>
                  <a:pt x="166951" y="764157"/>
                  <a:pt x="191235" y="788441"/>
                  <a:pt x="221589" y="788441"/>
                </a:cubicBezTo>
                <a:cubicBezTo>
                  <a:pt x="235755" y="788441"/>
                  <a:pt x="249921" y="782370"/>
                  <a:pt x="260039" y="772252"/>
                </a:cubicBezTo>
                <a:lnTo>
                  <a:pt x="320748" y="711543"/>
                </a:lnTo>
                <a:lnTo>
                  <a:pt x="514007" y="711543"/>
                </a:lnTo>
                <a:cubicBezTo>
                  <a:pt x="568645" y="711543"/>
                  <a:pt x="613165" y="667023"/>
                  <a:pt x="613165" y="612385"/>
                </a:cubicBezTo>
                <a:lnTo>
                  <a:pt x="613165" y="381690"/>
                </a:lnTo>
                <a:cubicBezTo>
                  <a:pt x="613165" y="327052"/>
                  <a:pt x="568645" y="282532"/>
                  <a:pt x="514007" y="282532"/>
                </a:cubicBezTo>
                <a:lnTo>
                  <a:pt x="99159" y="282532"/>
                </a:lnTo>
                <a:cubicBezTo>
                  <a:pt x="44520" y="282532"/>
                  <a:pt x="0" y="327052"/>
                  <a:pt x="0" y="381690"/>
                </a:cubicBezTo>
                <a:lnTo>
                  <a:pt x="0" y="612385"/>
                </a:lnTo>
                <a:cubicBezTo>
                  <a:pt x="0" y="667023"/>
                  <a:pt x="44520" y="711543"/>
                  <a:pt x="99159" y="711543"/>
                </a:cubicBezTo>
                <a:close/>
                <a:moveTo>
                  <a:pt x="50591" y="381690"/>
                </a:moveTo>
                <a:cubicBezTo>
                  <a:pt x="50591" y="354371"/>
                  <a:pt x="71840" y="333123"/>
                  <a:pt x="99159" y="333123"/>
                </a:cubicBezTo>
                <a:lnTo>
                  <a:pt x="514007" y="333123"/>
                </a:lnTo>
                <a:cubicBezTo>
                  <a:pt x="541326" y="333123"/>
                  <a:pt x="562574" y="354371"/>
                  <a:pt x="562574" y="381690"/>
                </a:cubicBezTo>
                <a:lnTo>
                  <a:pt x="562574" y="612385"/>
                </a:lnTo>
                <a:cubicBezTo>
                  <a:pt x="562574" y="639704"/>
                  <a:pt x="541326" y="660952"/>
                  <a:pt x="514007" y="660952"/>
                </a:cubicBezTo>
                <a:cubicBezTo>
                  <a:pt x="514007" y="660952"/>
                  <a:pt x="514007" y="660952"/>
                  <a:pt x="514007" y="660952"/>
                </a:cubicBezTo>
                <a:lnTo>
                  <a:pt x="309618" y="660952"/>
                </a:lnTo>
                <a:cubicBezTo>
                  <a:pt x="302535" y="660952"/>
                  <a:pt x="296464" y="663987"/>
                  <a:pt x="291405" y="668035"/>
                </a:cubicBezTo>
                <a:lnTo>
                  <a:pt x="223613" y="735826"/>
                </a:lnTo>
                <a:cubicBezTo>
                  <a:pt x="222601" y="736838"/>
                  <a:pt x="220578" y="736838"/>
                  <a:pt x="219566" y="736838"/>
                </a:cubicBezTo>
                <a:cubicBezTo>
                  <a:pt x="218554" y="735826"/>
                  <a:pt x="217542" y="734815"/>
                  <a:pt x="217542" y="733803"/>
                </a:cubicBezTo>
                <a:lnTo>
                  <a:pt x="217542" y="686247"/>
                </a:lnTo>
                <a:cubicBezTo>
                  <a:pt x="217542" y="672082"/>
                  <a:pt x="206412" y="660952"/>
                  <a:pt x="192247" y="660952"/>
                </a:cubicBezTo>
                <a:lnTo>
                  <a:pt x="99159" y="660952"/>
                </a:lnTo>
                <a:cubicBezTo>
                  <a:pt x="71840" y="660952"/>
                  <a:pt x="50591" y="639704"/>
                  <a:pt x="50591" y="612385"/>
                </a:cubicBezTo>
                <a:lnTo>
                  <a:pt x="50591" y="381690"/>
                </a:lnTo>
                <a:close/>
                <a:moveTo>
                  <a:pt x="77910" y="196528"/>
                </a:moveTo>
                <a:cubicBezTo>
                  <a:pt x="88029" y="181351"/>
                  <a:pt x="99159" y="166173"/>
                  <a:pt x="111301" y="153020"/>
                </a:cubicBezTo>
                <a:cubicBezTo>
                  <a:pt x="222601" y="25531"/>
                  <a:pt x="363245" y="-22025"/>
                  <a:pt x="530196" y="9342"/>
                </a:cubicBezTo>
                <a:cubicBezTo>
                  <a:pt x="619236" y="26543"/>
                  <a:pt x="700182" y="72074"/>
                  <a:pt x="760892" y="140878"/>
                </a:cubicBezTo>
                <a:cubicBezTo>
                  <a:pt x="833743" y="219800"/>
                  <a:pt x="874216" y="324017"/>
                  <a:pt x="874216" y="432281"/>
                </a:cubicBezTo>
                <a:cubicBezTo>
                  <a:pt x="891417" y="450494"/>
                  <a:pt x="900523" y="473766"/>
                  <a:pt x="900523" y="498049"/>
                </a:cubicBezTo>
                <a:cubicBezTo>
                  <a:pt x="900523" y="536498"/>
                  <a:pt x="900523" y="573936"/>
                  <a:pt x="900523" y="609349"/>
                </a:cubicBezTo>
                <a:cubicBezTo>
                  <a:pt x="899512" y="640716"/>
                  <a:pt x="883323" y="671070"/>
                  <a:pt x="857015" y="688271"/>
                </a:cubicBezTo>
                <a:lnTo>
                  <a:pt x="853980" y="690295"/>
                </a:lnTo>
                <a:cubicBezTo>
                  <a:pt x="836779" y="842067"/>
                  <a:pt x="708277" y="956403"/>
                  <a:pt x="555491" y="957414"/>
                </a:cubicBezTo>
                <a:lnTo>
                  <a:pt x="547397" y="957414"/>
                </a:lnTo>
                <a:cubicBezTo>
                  <a:pt x="533231" y="972592"/>
                  <a:pt x="512995" y="980686"/>
                  <a:pt x="492758" y="980686"/>
                </a:cubicBezTo>
                <a:lnTo>
                  <a:pt x="404730" y="980686"/>
                </a:lnTo>
                <a:cubicBezTo>
                  <a:pt x="362233" y="980686"/>
                  <a:pt x="328843" y="947296"/>
                  <a:pt x="327831" y="904800"/>
                </a:cubicBezTo>
                <a:lnTo>
                  <a:pt x="327831" y="856233"/>
                </a:lnTo>
                <a:cubicBezTo>
                  <a:pt x="327831" y="813736"/>
                  <a:pt x="362233" y="780346"/>
                  <a:pt x="403718" y="780346"/>
                </a:cubicBezTo>
                <a:lnTo>
                  <a:pt x="491747" y="780346"/>
                </a:lnTo>
                <a:cubicBezTo>
                  <a:pt x="512995" y="780346"/>
                  <a:pt x="532219" y="788441"/>
                  <a:pt x="547397" y="803618"/>
                </a:cubicBezTo>
                <a:lnTo>
                  <a:pt x="555491" y="803618"/>
                </a:lnTo>
                <a:cubicBezTo>
                  <a:pt x="626319" y="802606"/>
                  <a:pt x="686017" y="752016"/>
                  <a:pt x="699170" y="683212"/>
                </a:cubicBezTo>
                <a:cubicBezTo>
                  <a:pt x="690064" y="673094"/>
                  <a:pt x="682981" y="660952"/>
                  <a:pt x="678934" y="646787"/>
                </a:cubicBezTo>
                <a:cubicBezTo>
                  <a:pt x="674887" y="633633"/>
                  <a:pt x="671851" y="619467"/>
                  <a:pt x="671851" y="605302"/>
                </a:cubicBezTo>
                <a:cubicBezTo>
                  <a:pt x="671851" y="572924"/>
                  <a:pt x="671851" y="537510"/>
                  <a:pt x="671851" y="500073"/>
                </a:cubicBezTo>
                <a:cubicBezTo>
                  <a:pt x="671851" y="485908"/>
                  <a:pt x="673875" y="472754"/>
                  <a:pt x="677922" y="459600"/>
                </a:cubicBezTo>
                <a:cubicBezTo>
                  <a:pt x="683993" y="437340"/>
                  <a:pt x="699170" y="418116"/>
                  <a:pt x="718395" y="404962"/>
                </a:cubicBezTo>
                <a:cubicBezTo>
                  <a:pt x="718395" y="397879"/>
                  <a:pt x="717383" y="390797"/>
                  <a:pt x="716372" y="382702"/>
                </a:cubicBezTo>
                <a:cubicBezTo>
                  <a:pt x="692088" y="234977"/>
                  <a:pt x="551444" y="132783"/>
                  <a:pt x="401694" y="155043"/>
                </a:cubicBezTo>
                <a:cubicBezTo>
                  <a:pt x="344020" y="162126"/>
                  <a:pt x="289382" y="188433"/>
                  <a:pt x="246885" y="228906"/>
                </a:cubicBezTo>
                <a:cubicBezTo>
                  <a:pt x="236767" y="239024"/>
                  <a:pt x="220578" y="239024"/>
                  <a:pt x="211471" y="228906"/>
                </a:cubicBezTo>
                <a:cubicBezTo>
                  <a:pt x="201353" y="218788"/>
                  <a:pt x="201353" y="202599"/>
                  <a:pt x="211471" y="193492"/>
                </a:cubicBezTo>
                <a:cubicBezTo>
                  <a:pt x="211471" y="193492"/>
                  <a:pt x="211471" y="193492"/>
                  <a:pt x="211471" y="193492"/>
                </a:cubicBezTo>
                <a:cubicBezTo>
                  <a:pt x="261051" y="145937"/>
                  <a:pt x="324796" y="114571"/>
                  <a:pt x="393600" y="105464"/>
                </a:cubicBezTo>
                <a:cubicBezTo>
                  <a:pt x="571681" y="78145"/>
                  <a:pt x="737620" y="199563"/>
                  <a:pt x="766963" y="375619"/>
                </a:cubicBezTo>
                <a:cubicBezTo>
                  <a:pt x="768986" y="389785"/>
                  <a:pt x="769998" y="403950"/>
                  <a:pt x="771010" y="418116"/>
                </a:cubicBezTo>
                <a:lnTo>
                  <a:pt x="771010" y="420139"/>
                </a:lnTo>
                <a:cubicBezTo>
                  <a:pt x="772022" y="431269"/>
                  <a:pt x="764939" y="441388"/>
                  <a:pt x="754821" y="445435"/>
                </a:cubicBezTo>
                <a:cubicBezTo>
                  <a:pt x="741667" y="450494"/>
                  <a:pt x="731549" y="461624"/>
                  <a:pt x="727502" y="475789"/>
                </a:cubicBezTo>
                <a:cubicBezTo>
                  <a:pt x="724466" y="483884"/>
                  <a:pt x="723454" y="491978"/>
                  <a:pt x="723454" y="501085"/>
                </a:cubicBezTo>
                <a:cubicBezTo>
                  <a:pt x="723454" y="538522"/>
                  <a:pt x="723454" y="572924"/>
                  <a:pt x="723454" y="605302"/>
                </a:cubicBezTo>
                <a:cubicBezTo>
                  <a:pt x="723454" y="614408"/>
                  <a:pt x="724466" y="623515"/>
                  <a:pt x="727502" y="632621"/>
                </a:cubicBezTo>
                <a:cubicBezTo>
                  <a:pt x="730537" y="641727"/>
                  <a:pt x="735596" y="649822"/>
                  <a:pt x="742679" y="655893"/>
                </a:cubicBezTo>
                <a:cubicBezTo>
                  <a:pt x="748750" y="660952"/>
                  <a:pt x="752797" y="669046"/>
                  <a:pt x="751785" y="678153"/>
                </a:cubicBezTo>
                <a:cubicBezTo>
                  <a:pt x="741667" y="778323"/>
                  <a:pt x="656674" y="855221"/>
                  <a:pt x="556503" y="856233"/>
                </a:cubicBezTo>
                <a:lnTo>
                  <a:pt x="536267" y="856233"/>
                </a:lnTo>
                <a:cubicBezTo>
                  <a:pt x="528172" y="856233"/>
                  <a:pt x="520078" y="852185"/>
                  <a:pt x="515019" y="844091"/>
                </a:cubicBezTo>
                <a:cubicBezTo>
                  <a:pt x="509959" y="837008"/>
                  <a:pt x="502877" y="831949"/>
                  <a:pt x="493770" y="831949"/>
                </a:cubicBezTo>
                <a:lnTo>
                  <a:pt x="405741" y="831949"/>
                </a:lnTo>
                <a:cubicBezTo>
                  <a:pt x="391576" y="831949"/>
                  <a:pt x="380446" y="843079"/>
                  <a:pt x="379434" y="857244"/>
                </a:cubicBezTo>
                <a:cubicBezTo>
                  <a:pt x="379434" y="857244"/>
                  <a:pt x="379434" y="857244"/>
                  <a:pt x="379434" y="857244"/>
                </a:cubicBezTo>
                <a:lnTo>
                  <a:pt x="379434" y="905812"/>
                </a:lnTo>
                <a:cubicBezTo>
                  <a:pt x="379434" y="919977"/>
                  <a:pt x="390564" y="931107"/>
                  <a:pt x="404730" y="931107"/>
                </a:cubicBezTo>
                <a:lnTo>
                  <a:pt x="492758" y="931107"/>
                </a:lnTo>
                <a:cubicBezTo>
                  <a:pt x="501865" y="931107"/>
                  <a:pt x="508948" y="926048"/>
                  <a:pt x="514007" y="918965"/>
                </a:cubicBezTo>
                <a:cubicBezTo>
                  <a:pt x="519066" y="911883"/>
                  <a:pt x="527160" y="907835"/>
                  <a:pt x="535255" y="906824"/>
                </a:cubicBezTo>
                <a:lnTo>
                  <a:pt x="555491" y="906824"/>
                </a:lnTo>
                <a:cubicBezTo>
                  <a:pt x="687029" y="906824"/>
                  <a:pt x="795294" y="804630"/>
                  <a:pt x="804400" y="674106"/>
                </a:cubicBezTo>
                <a:cubicBezTo>
                  <a:pt x="805412" y="666011"/>
                  <a:pt x="810471" y="657917"/>
                  <a:pt x="817554" y="653869"/>
                </a:cubicBezTo>
                <a:cubicBezTo>
                  <a:pt x="820589" y="651846"/>
                  <a:pt x="823625" y="649822"/>
                  <a:pt x="826660" y="647798"/>
                </a:cubicBezTo>
                <a:cubicBezTo>
                  <a:pt x="839814" y="638692"/>
                  <a:pt x="848920" y="624527"/>
                  <a:pt x="848920" y="608337"/>
                </a:cubicBezTo>
                <a:cubicBezTo>
                  <a:pt x="849932" y="572924"/>
                  <a:pt x="849932" y="536498"/>
                  <a:pt x="848920" y="498049"/>
                </a:cubicBezTo>
                <a:cubicBezTo>
                  <a:pt x="848920" y="483884"/>
                  <a:pt x="841838" y="470730"/>
                  <a:pt x="830708" y="461624"/>
                </a:cubicBezTo>
                <a:cubicBezTo>
                  <a:pt x="824637" y="456565"/>
                  <a:pt x="821601" y="449482"/>
                  <a:pt x="821601" y="441388"/>
                </a:cubicBezTo>
                <a:cubicBezTo>
                  <a:pt x="824637" y="342230"/>
                  <a:pt x="789223" y="247119"/>
                  <a:pt x="722442" y="174268"/>
                </a:cubicBezTo>
                <a:cubicBezTo>
                  <a:pt x="670839" y="115582"/>
                  <a:pt x="599000" y="74098"/>
                  <a:pt x="521089" y="58921"/>
                </a:cubicBezTo>
                <a:cubicBezTo>
                  <a:pt x="372351" y="31602"/>
                  <a:pt x="247897" y="74098"/>
                  <a:pt x="149750" y="186410"/>
                </a:cubicBezTo>
                <a:cubicBezTo>
                  <a:pt x="138620" y="198551"/>
                  <a:pt x="129513" y="211705"/>
                  <a:pt x="120407" y="224859"/>
                </a:cubicBezTo>
                <a:cubicBezTo>
                  <a:pt x="112312" y="235989"/>
                  <a:pt x="97135" y="240036"/>
                  <a:pt x="84993" y="231941"/>
                </a:cubicBezTo>
                <a:cubicBezTo>
                  <a:pt x="72851" y="223847"/>
                  <a:pt x="69816" y="208670"/>
                  <a:pt x="77910" y="196528"/>
                </a:cubicBezTo>
                <a:lnTo>
                  <a:pt x="77910" y="196528"/>
                </a:lnTo>
                <a:lnTo>
                  <a:pt x="77910" y="196528"/>
                </a:lnTo>
                <a:close/>
                <a:moveTo>
                  <a:pt x="331878" y="510191"/>
                </a:moveTo>
                <a:cubicBezTo>
                  <a:pt x="331878" y="496026"/>
                  <a:pt x="343008" y="484896"/>
                  <a:pt x="357174" y="484896"/>
                </a:cubicBezTo>
                <a:cubicBezTo>
                  <a:pt x="371339" y="484896"/>
                  <a:pt x="382470" y="496026"/>
                  <a:pt x="382470" y="510191"/>
                </a:cubicBezTo>
                <a:cubicBezTo>
                  <a:pt x="382470" y="524357"/>
                  <a:pt x="371339" y="535487"/>
                  <a:pt x="357174" y="535487"/>
                </a:cubicBezTo>
                <a:cubicBezTo>
                  <a:pt x="343008" y="535487"/>
                  <a:pt x="331878" y="524357"/>
                  <a:pt x="331878" y="510191"/>
                </a:cubicBezTo>
                <a:cubicBezTo>
                  <a:pt x="331878" y="510191"/>
                  <a:pt x="331878" y="510191"/>
                  <a:pt x="331878" y="510191"/>
                </a:cubicBezTo>
                <a:close/>
                <a:moveTo>
                  <a:pt x="230696" y="510191"/>
                </a:moveTo>
                <a:cubicBezTo>
                  <a:pt x="230696" y="496026"/>
                  <a:pt x="241826" y="484896"/>
                  <a:pt x="255991" y="484896"/>
                </a:cubicBezTo>
                <a:cubicBezTo>
                  <a:pt x="270157" y="484896"/>
                  <a:pt x="281287" y="496026"/>
                  <a:pt x="281287" y="510191"/>
                </a:cubicBezTo>
                <a:cubicBezTo>
                  <a:pt x="281287" y="524357"/>
                  <a:pt x="270157" y="535487"/>
                  <a:pt x="255991" y="535487"/>
                </a:cubicBezTo>
                <a:cubicBezTo>
                  <a:pt x="241826" y="535487"/>
                  <a:pt x="230696" y="524357"/>
                  <a:pt x="230696" y="510191"/>
                </a:cubicBezTo>
                <a:cubicBezTo>
                  <a:pt x="230696" y="510191"/>
                  <a:pt x="230696" y="510191"/>
                  <a:pt x="230696" y="510191"/>
                </a:cubicBezTo>
                <a:lnTo>
                  <a:pt x="230696" y="510191"/>
                </a:lnTo>
                <a:close/>
                <a:moveTo>
                  <a:pt x="434073" y="510191"/>
                </a:moveTo>
                <a:cubicBezTo>
                  <a:pt x="434073" y="496026"/>
                  <a:pt x="445203" y="484896"/>
                  <a:pt x="459368" y="484896"/>
                </a:cubicBezTo>
                <a:cubicBezTo>
                  <a:pt x="473534" y="484896"/>
                  <a:pt x="484664" y="496026"/>
                  <a:pt x="484664" y="510191"/>
                </a:cubicBezTo>
                <a:cubicBezTo>
                  <a:pt x="484664" y="524357"/>
                  <a:pt x="473534" y="535487"/>
                  <a:pt x="459368" y="535487"/>
                </a:cubicBezTo>
                <a:cubicBezTo>
                  <a:pt x="445203" y="535487"/>
                  <a:pt x="434073" y="524357"/>
                  <a:pt x="434073" y="510191"/>
                </a:cubicBezTo>
                <a:cubicBezTo>
                  <a:pt x="434073" y="510191"/>
                  <a:pt x="434073" y="510191"/>
                  <a:pt x="434073" y="510191"/>
                </a:cubicBezTo>
                <a:lnTo>
                  <a:pt x="434073" y="510191"/>
                </a:lnTo>
                <a:close/>
                <a:moveTo>
                  <a:pt x="129513" y="510191"/>
                </a:moveTo>
                <a:cubicBezTo>
                  <a:pt x="129513" y="496026"/>
                  <a:pt x="140644" y="484896"/>
                  <a:pt x="154809" y="484896"/>
                </a:cubicBezTo>
                <a:cubicBezTo>
                  <a:pt x="168975" y="484896"/>
                  <a:pt x="180105" y="496026"/>
                  <a:pt x="180105" y="510191"/>
                </a:cubicBezTo>
                <a:cubicBezTo>
                  <a:pt x="180105" y="524357"/>
                  <a:pt x="168975" y="535487"/>
                  <a:pt x="154809" y="535487"/>
                </a:cubicBezTo>
                <a:cubicBezTo>
                  <a:pt x="140644" y="535487"/>
                  <a:pt x="128502" y="524357"/>
                  <a:pt x="129513" y="510191"/>
                </a:cubicBezTo>
                <a:cubicBezTo>
                  <a:pt x="128502" y="510191"/>
                  <a:pt x="128502" y="510191"/>
                  <a:pt x="129513" y="510191"/>
                </a:cubicBezTo>
                <a:lnTo>
                  <a:pt x="129513" y="510191"/>
                </a:lnTo>
                <a:close/>
              </a:path>
            </a:pathLst>
          </a:custGeom>
          <a:solidFill>
            <a:schemeClr val="bg1"/>
          </a:solidFill>
          <a:ln w="1886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000" dirty="0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9B635275-B6FC-8E4A-9669-C543F61032B7}"/>
              </a:ext>
            </a:extLst>
          </p:cNvPr>
          <p:cNvSpPr>
            <a:spLocks noChangeAspect="1"/>
          </p:cNvSpPr>
          <p:nvPr/>
        </p:nvSpPr>
        <p:spPr>
          <a:xfrm>
            <a:off x="461615" y="1386063"/>
            <a:ext cx="1624026" cy="1639743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endParaRPr lang="ru-RU" sz="2000" b="1" kern="0" dirty="0">
              <a:solidFill>
                <a:srgbClr val="FFFFFF"/>
              </a:solidFill>
            </a:endParaRPr>
          </a:p>
        </p:txBody>
      </p:sp>
      <p:sp>
        <p:nvSpPr>
          <p:cNvPr id="31" name="Title 3">
            <a:extLst>
              <a:ext uri="{FF2B5EF4-FFF2-40B4-BE49-F238E27FC236}">
                <a16:creationId xmlns="" xmlns:a16="http://schemas.microsoft.com/office/drawing/2014/main" id="{EC9D6D2A-EACC-214D-93A6-BE5F93FE0156}"/>
              </a:ext>
            </a:extLst>
          </p:cNvPr>
          <p:cNvSpPr txBox="1">
            <a:spLocks/>
          </p:cNvSpPr>
          <p:nvPr/>
        </p:nvSpPr>
        <p:spPr>
          <a:xfrm>
            <a:off x="2325577" y="4472827"/>
            <a:ext cx="243875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+mn-lt"/>
                <a:ea typeface="VTB Group Cond Book" panose="020B0506050504020204" pitchFamily="34" charset="77"/>
              </a:rPr>
              <a:t>Проводится оценка достоверности (</a:t>
            </a:r>
            <a:r>
              <a:rPr lang="ru-RU" sz="2000" b="0" dirty="0" err="1" smtClean="0">
                <a:solidFill>
                  <a:schemeClr val="tx1"/>
                </a:solidFill>
                <a:latin typeface="+mn-lt"/>
                <a:ea typeface="VTB Group Cond Book" panose="020B0506050504020204" pitchFamily="34" charset="77"/>
              </a:rPr>
              <a:t>вз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  <a:ea typeface="VTB Group Cond Book" panose="020B0506050504020204" pitchFamily="34" charset="77"/>
              </a:rPr>
              <a:t>/д с работодателем, с заявителем)</a:t>
            </a:r>
            <a:endParaRPr lang="ru-RU" sz="2000" b="0" dirty="0">
              <a:solidFill>
                <a:schemeClr val="tx1"/>
              </a:solidFill>
              <a:latin typeface="+mn-lt"/>
              <a:ea typeface="VTB Group Cond Book" panose="020B0506050504020204" pitchFamily="34" charset="77"/>
            </a:endParaRPr>
          </a:p>
        </p:txBody>
      </p:sp>
      <p:sp>
        <p:nvSpPr>
          <p:cNvPr id="32" name="Title 3">
            <a:extLst>
              <a:ext uri="{FF2B5EF4-FFF2-40B4-BE49-F238E27FC236}">
                <a16:creationId xmlns="" xmlns:a16="http://schemas.microsoft.com/office/drawing/2014/main" id="{66363BCE-AABD-4B4B-8FCE-06548683CFBF}"/>
              </a:ext>
            </a:extLst>
          </p:cNvPr>
          <p:cNvSpPr txBox="1">
            <a:spLocks/>
          </p:cNvSpPr>
          <p:nvPr/>
        </p:nvSpPr>
        <p:spPr>
          <a:xfrm>
            <a:off x="4649078" y="5861421"/>
            <a:ext cx="27751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+mn-lt"/>
                <a:ea typeface="VTB Group Cond Book" panose="020B0506050504020204" pitchFamily="34" charset="77"/>
              </a:rPr>
              <a:t>Анализ документов</a:t>
            </a:r>
            <a:endParaRPr lang="ru-RU" sz="2000" b="0" dirty="0">
              <a:solidFill>
                <a:schemeClr val="tx1"/>
              </a:solidFill>
              <a:latin typeface="+mn-lt"/>
              <a:ea typeface="VTB Group Cond Book" panose="020B0506050504020204" pitchFamily="34" charset="77"/>
            </a:endParaRPr>
          </a:p>
        </p:txBody>
      </p:sp>
      <p:sp>
        <p:nvSpPr>
          <p:cNvPr id="33" name="Title 3">
            <a:extLst>
              <a:ext uri="{FF2B5EF4-FFF2-40B4-BE49-F238E27FC236}">
                <a16:creationId xmlns="" xmlns:a16="http://schemas.microsoft.com/office/drawing/2014/main" id="{5F6CE22E-CAAD-0D4B-97E1-F54610FF7B53}"/>
              </a:ext>
            </a:extLst>
          </p:cNvPr>
          <p:cNvSpPr txBox="1">
            <a:spLocks/>
          </p:cNvSpPr>
          <p:nvPr/>
        </p:nvSpPr>
        <p:spPr>
          <a:xfrm>
            <a:off x="7139010" y="3248933"/>
            <a:ext cx="22356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+mn-lt"/>
                <a:ea typeface="VTB Group Cond Book" panose="020B0506050504020204" pitchFamily="34" charset="77"/>
              </a:rPr>
              <a:t>Инициирование КНМ</a:t>
            </a:r>
            <a:endParaRPr lang="ru-RU" sz="2000" b="0" dirty="0">
              <a:solidFill>
                <a:schemeClr val="tx1"/>
              </a:solidFill>
              <a:latin typeface="+mn-lt"/>
              <a:ea typeface="VTB Group Cond Book" panose="020B0506050504020204" pitchFamily="34" charset="77"/>
            </a:endParaRPr>
          </a:p>
        </p:txBody>
      </p:sp>
      <p:sp>
        <p:nvSpPr>
          <p:cNvPr id="95" name="Title 3">
            <a:extLst>
              <a:ext uri="{FF2B5EF4-FFF2-40B4-BE49-F238E27FC236}">
                <a16:creationId xmlns="" xmlns:a16="http://schemas.microsoft.com/office/drawing/2014/main" id="{DC6D4B9B-6D5B-CA4E-B17C-D9D5761DA599}"/>
              </a:ext>
            </a:extLst>
          </p:cNvPr>
          <p:cNvSpPr txBox="1">
            <a:spLocks/>
          </p:cNvSpPr>
          <p:nvPr/>
        </p:nvSpPr>
        <p:spPr>
          <a:xfrm>
            <a:off x="316169" y="3364831"/>
            <a:ext cx="159430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+mn-lt"/>
                <a:ea typeface="VTB Group Cond Book" panose="020B0506050504020204" pitchFamily="34" charset="77"/>
              </a:rPr>
              <a:t>Поступило обращение на электронную почту, либо лично</a:t>
            </a:r>
            <a:endParaRPr lang="ru-RU" sz="2000" b="0" dirty="0">
              <a:solidFill>
                <a:schemeClr val="tx1"/>
              </a:solidFill>
              <a:latin typeface="+mn-lt"/>
              <a:ea typeface="VTB Group Cond Book" panose="020B0506050504020204" pitchFamily="34" charset="77"/>
            </a:endParaRPr>
          </a:p>
        </p:txBody>
      </p:sp>
      <p:sp>
        <p:nvSpPr>
          <p:cNvPr id="132" name="Arc 131">
            <a:extLst>
              <a:ext uri="{FF2B5EF4-FFF2-40B4-BE49-F238E27FC236}">
                <a16:creationId xmlns="" xmlns:a16="http://schemas.microsoft.com/office/drawing/2014/main" id="{8546F879-9C95-6445-BD8B-41230A6DD432}"/>
              </a:ext>
            </a:extLst>
          </p:cNvPr>
          <p:cNvSpPr/>
          <p:nvPr/>
        </p:nvSpPr>
        <p:spPr>
          <a:xfrm rot="20677163">
            <a:off x="868586" y="1947033"/>
            <a:ext cx="2536719" cy="2313968"/>
          </a:xfrm>
          <a:prstGeom prst="arc">
            <a:avLst>
              <a:gd name="adj1" fmla="val 17288075"/>
              <a:gd name="adj2" fmla="val 0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34" name="Arc 133">
            <a:extLst>
              <a:ext uri="{FF2B5EF4-FFF2-40B4-BE49-F238E27FC236}">
                <a16:creationId xmlns="" xmlns:a16="http://schemas.microsoft.com/office/drawing/2014/main" id="{B16FCC07-0116-994A-8019-58A50055CA8E}"/>
              </a:ext>
            </a:extLst>
          </p:cNvPr>
          <p:cNvSpPr/>
          <p:nvPr/>
        </p:nvSpPr>
        <p:spPr>
          <a:xfrm rot="19860027">
            <a:off x="3495970" y="3528893"/>
            <a:ext cx="2536719" cy="2393885"/>
          </a:xfrm>
          <a:prstGeom prst="arc">
            <a:avLst>
              <a:gd name="adj1" fmla="val 17762311"/>
              <a:gd name="adj2" fmla="val 20592136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35" name="Arc 134">
            <a:extLst>
              <a:ext uri="{FF2B5EF4-FFF2-40B4-BE49-F238E27FC236}">
                <a16:creationId xmlns="" xmlns:a16="http://schemas.microsoft.com/office/drawing/2014/main" id="{47A104AE-3579-9846-9A9C-B3B3FC16E217}"/>
              </a:ext>
            </a:extLst>
          </p:cNvPr>
          <p:cNvSpPr/>
          <p:nvPr/>
        </p:nvSpPr>
        <p:spPr>
          <a:xfrm rot="16491996">
            <a:off x="6059908" y="3047303"/>
            <a:ext cx="2978385" cy="1935215"/>
          </a:xfrm>
          <a:prstGeom prst="arc">
            <a:avLst>
              <a:gd name="adj1" fmla="val 17748431"/>
              <a:gd name="adj2" fmla="val 20680056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1C51AD32-9392-474A-A51B-92DBCFB85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Рассмотрение Обращений</a:t>
            </a:r>
            <a:endParaRPr lang="ru-RU" b="1" dirty="0"/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8D80E636-A201-A51A-7355-345DEB29E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25"/>
                    </a14:imgEffect>
                    <a14:imgEffect>
                      <a14:saturation sat="3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83" y="1781761"/>
            <a:ext cx="903689" cy="826636"/>
          </a:xfrm>
          <a:prstGeom prst="rect">
            <a:avLst/>
          </a:prstGeom>
          <a:noFill/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3B6F6A90-5692-6D44-9DF9-1EE4AD3022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2" y="4210418"/>
            <a:ext cx="957288" cy="875665"/>
          </a:xfrm>
          <a:prstGeom prst="rect">
            <a:avLst/>
          </a:prstGeom>
          <a:noFill/>
        </p:spPr>
      </p:pic>
      <p:sp>
        <p:nvSpPr>
          <p:cNvPr id="25" name="Oval 57">
            <a:extLst>
              <a:ext uri="{FF2B5EF4-FFF2-40B4-BE49-F238E27FC236}">
                <a16:creationId xmlns="" xmlns:a16="http://schemas.microsoft.com/office/drawing/2014/main" id="{EFC60271-BCC2-C748-93A4-1A85F34B0B20}"/>
              </a:ext>
            </a:extLst>
          </p:cNvPr>
          <p:cNvSpPr/>
          <p:nvPr/>
        </p:nvSpPr>
        <p:spPr>
          <a:xfrm>
            <a:off x="9592032" y="3749774"/>
            <a:ext cx="1624026" cy="16397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dirty="0"/>
          </a:p>
        </p:txBody>
      </p:sp>
      <p:sp>
        <p:nvSpPr>
          <p:cNvPr id="26" name="Arc 134">
            <a:extLst>
              <a:ext uri="{FF2B5EF4-FFF2-40B4-BE49-F238E27FC236}">
                <a16:creationId xmlns="" xmlns:a16="http://schemas.microsoft.com/office/drawing/2014/main" id="{47A104AE-3579-9846-9A9C-B3B3FC16E217}"/>
              </a:ext>
            </a:extLst>
          </p:cNvPr>
          <p:cNvSpPr/>
          <p:nvPr/>
        </p:nvSpPr>
        <p:spPr>
          <a:xfrm rot="18252849">
            <a:off x="7131741" y="4240624"/>
            <a:ext cx="2792907" cy="2977413"/>
          </a:xfrm>
          <a:prstGeom prst="arc">
            <a:avLst>
              <a:gd name="adj1" fmla="val 17748431"/>
              <a:gd name="adj2" fmla="val 20680056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27" name="Title 3">
            <a:extLst>
              <a:ext uri="{FF2B5EF4-FFF2-40B4-BE49-F238E27FC236}">
                <a16:creationId xmlns="" xmlns:a16="http://schemas.microsoft.com/office/drawing/2014/main" id="{5F6CE22E-CAAD-0D4B-97E1-F54610FF7B53}"/>
              </a:ext>
            </a:extLst>
          </p:cNvPr>
          <p:cNvSpPr txBox="1">
            <a:spLocks/>
          </p:cNvSpPr>
          <p:nvPr/>
        </p:nvSpPr>
        <p:spPr>
          <a:xfrm>
            <a:off x="9268023" y="5690475"/>
            <a:ext cx="22356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+mn-lt"/>
                <a:ea typeface="VTB Group Cond Book" panose="020B0506050504020204" pitchFamily="34" charset="77"/>
              </a:rPr>
              <a:t>Ответ заявителю</a:t>
            </a:r>
            <a:endParaRPr lang="ru-RU" sz="2000" b="0" dirty="0">
              <a:solidFill>
                <a:schemeClr val="tx1"/>
              </a:solidFill>
              <a:latin typeface="+mn-lt"/>
              <a:ea typeface="VTB Group Cond Book" panose="020B0506050504020204" pitchFamily="34" charset="77"/>
            </a:endParaRPr>
          </a:p>
        </p:txBody>
      </p:sp>
      <p:sp>
        <p:nvSpPr>
          <p:cNvPr id="28" name="Arc 134">
            <a:extLst>
              <a:ext uri="{FF2B5EF4-FFF2-40B4-BE49-F238E27FC236}">
                <a16:creationId xmlns="" xmlns:a16="http://schemas.microsoft.com/office/drawing/2014/main" id="{47A104AE-3579-9846-9A9C-B3B3FC16E217}"/>
              </a:ext>
            </a:extLst>
          </p:cNvPr>
          <p:cNvSpPr/>
          <p:nvPr/>
        </p:nvSpPr>
        <p:spPr>
          <a:xfrm>
            <a:off x="6532496" y="1892520"/>
            <a:ext cx="3703704" cy="4245899"/>
          </a:xfrm>
          <a:prstGeom prst="arc">
            <a:avLst>
              <a:gd name="adj1" fmla="val 17748431"/>
              <a:gd name="adj2" fmla="val 20680056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pic>
        <p:nvPicPr>
          <p:cNvPr id="1026" name="Picture 2" descr="C:\Users\User\Desktop\2022\Выступления\png\002-certificate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431" y="4210418"/>
            <a:ext cx="813227" cy="81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022\Выступления\png\003-focus.png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52" y="1313379"/>
            <a:ext cx="1095706" cy="109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37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1" grpId="0"/>
      <p:bldP spid="32" grpId="0"/>
      <p:bldP spid="33" grpId="0"/>
      <p:bldP spid="95" grpId="0"/>
      <p:bldP spid="132" grpId="0" animBg="1"/>
      <p:bldP spid="134" grpId="0" animBg="1"/>
      <p:bldP spid="135" grpId="0" animBg="1"/>
      <p:bldP spid="26" grpId="0" animBg="1"/>
      <p:bldP spid="27" grpId="0"/>
      <p:bldP spid="2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IT Pitch de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1E8"/>
      </a:accent1>
      <a:accent2>
        <a:srgbClr val="367CFF"/>
      </a:accent2>
      <a:accent3>
        <a:srgbClr val="00369B"/>
      </a:accent3>
      <a:accent4>
        <a:srgbClr val="FA3585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4">
      <a:majorFont>
        <a:latin typeface="Oswald"/>
        <a:ea typeface=""/>
        <a:cs typeface=""/>
      </a:majorFont>
      <a:minorFont>
        <a:latin typeface="Oswald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1426</TotalTime>
  <Words>472</Words>
  <Application>Microsoft Office PowerPoint</Application>
  <PresentationFormat>Произвольный</PresentationFormat>
  <Paragraphs>100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Arial</vt:lpstr>
      <vt:lpstr>VTB Group Cond Light</vt:lpstr>
      <vt:lpstr>VTB Group Cond Book</vt:lpstr>
      <vt:lpstr>Lato</vt:lpstr>
      <vt:lpstr>Montserrat ExtraBold</vt:lpstr>
      <vt:lpstr>Lato Light</vt:lpstr>
      <vt:lpstr>VTB Group Cond</vt:lpstr>
      <vt:lpstr>Oswald</vt:lpstr>
      <vt:lpstr>Oswald Medium</vt:lpstr>
      <vt:lpstr>Oswald Light</vt:lpstr>
      <vt:lpstr>Calibri</vt:lpstr>
      <vt:lpstr>Тема Office</vt:lpstr>
      <vt:lpstr>Презентация PowerPoint</vt:lpstr>
      <vt:lpstr>Федеральная служба по труду и занятости (Роструд) — федеральный орган исполнительной власти России, находящийся в ведении Министерства труда и социальной защиты.  </vt:lpstr>
      <vt:lpstr>Презентация PowerPoint</vt:lpstr>
      <vt:lpstr>Государственная инспекция труда в Республике Саха (Якутия)</vt:lpstr>
      <vt:lpstr>Цели и задачи Государственной инспекции труда</vt:lpstr>
      <vt:lpstr>Основная деятельность ГИТ в РС (Я)</vt:lpstr>
      <vt:lpstr>Презентация PowerPoint</vt:lpstr>
      <vt:lpstr>Основание  для проведения КНМ</vt:lpstr>
      <vt:lpstr>Рассмотрение Обращений</vt:lpstr>
      <vt:lpstr>О состоянии производственного травматизма  в Республике Саха (Якутия) за 2024 год   По данным Государственной инспекции труда в Республике Саха (Якутия) за 2024 год зарегистрировано 66 несчастных случаев на производстве с тяжелыми последствиями, из них 5 групповых, 45 тяжелых и 16 смертельных несчастных случаев на производстве. За 2023 года зарегистрировано 81 несчастных случая на производстве с тяжелыми последствиями, в том числе 9 групповых несчастных случая, 53 тяжелых и 19 смертельных несчастных случаев на производстве. Таким образом, общее количество несчастных случаев на производстве за 2024 уменьшилось в 1,2 раза по сравнению с аналогичным периодом прошлого года. В том числе количество групповых несчастных случаев уменьшилось в 1,8 раза, тяжелых и смертельных порядка 1,2 раза. Абсолютное количество погибших за 2024 год составило 20 человек, против 23 за  прошлый год.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Статистика за 2020-2024 гг.</vt:lpstr>
      <vt:lpstr>На строительстве</vt:lpstr>
      <vt:lpstr>Наиболее характерные нарушения трудового законодательства:  - работодателями не обеспечивается функционирование системы управления охраны труда, не исполняются мероприятия, направленные на снижение уровня риска;  - отсутствует оценка профессиональных рисков, связанных с возможным травмированием работников и мер по исключению или снижению уровней профессиональных рисков, в рамках процедуры управления профессиональными рисками; - не обеспечивается безопасность работников при эксплуатации оборудования, осуществлении технологических процессов, применяемых в производстве инструментов, сырья и материалов; - не проводятся в установленные сроки инструктажи по охране труда, обучение и проверка знаний требований охраны труда; - не проводятся обязательные предварительные и периодические медицинские осмотры, а также обязательные психиатрические освидетельствования; - не обеспечивают своевременную выдачу работникам, занятым на работах с вредными и/или опасными условиями труда специальной одежды, специальной обуви и средств индивидуальной защиты. </vt:lpstr>
      <vt:lpstr>Презентация PowerPoint</vt:lpstr>
      <vt:lpstr>Презентация PowerPoint</vt:lpstr>
      <vt:lpstr>Проведение Профилактики ГИТ в РС (Я)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Ким Воронин</dc:creator>
  <cp:lastModifiedBy>Пользователь</cp:lastModifiedBy>
  <cp:revision>117</cp:revision>
  <dcterms:created xsi:type="dcterms:W3CDTF">2021-03-13T09:42:31Z</dcterms:created>
  <dcterms:modified xsi:type="dcterms:W3CDTF">2025-04-09T00:55:48Z</dcterms:modified>
</cp:coreProperties>
</file>